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1.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7" r:id="rId1"/>
    <p:sldMasterId id="2147483889" r:id="rId2"/>
  </p:sldMasterIdLst>
  <p:notesMasterIdLst>
    <p:notesMasterId r:id="rId31"/>
  </p:notesMasterIdLst>
  <p:sldIdLst>
    <p:sldId id="256" r:id="rId3"/>
    <p:sldId id="268" r:id="rId4"/>
    <p:sldId id="280" r:id="rId5"/>
    <p:sldId id="279" r:id="rId6"/>
    <p:sldId id="310" r:id="rId7"/>
    <p:sldId id="269" r:id="rId8"/>
    <p:sldId id="276" r:id="rId9"/>
    <p:sldId id="304" r:id="rId10"/>
    <p:sldId id="277" r:id="rId11"/>
    <p:sldId id="295" r:id="rId12"/>
    <p:sldId id="285" r:id="rId13"/>
    <p:sldId id="286" r:id="rId14"/>
    <p:sldId id="287" r:id="rId15"/>
    <p:sldId id="311" r:id="rId16"/>
    <p:sldId id="312" r:id="rId17"/>
    <p:sldId id="298" r:id="rId18"/>
    <p:sldId id="313" r:id="rId19"/>
    <p:sldId id="314" r:id="rId20"/>
    <p:sldId id="315" r:id="rId21"/>
    <p:sldId id="316" r:id="rId22"/>
    <p:sldId id="306" r:id="rId23"/>
    <p:sldId id="307" r:id="rId24"/>
    <p:sldId id="308" r:id="rId25"/>
    <p:sldId id="309" r:id="rId26"/>
    <p:sldId id="281" r:id="rId27"/>
    <p:sldId id="288" r:id="rId28"/>
    <p:sldId id="289" r:id="rId29"/>
    <p:sldId id="263" r:id="rId30"/>
  </p:sldIdLst>
  <p:sldSz cx="7561263" cy="10693400"/>
  <p:notesSz cx="7099300" cy="10234613"/>
  <p:defaultTextStyle>
    <a:defPPr>
      <a:defRPr lang="zh-TW"/>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8">
          <p15:clr>
            <a:srgbClr val="A4A3A4"/>
          </p15:clr>
        </p15:guide>
        <p15:guide id="2" pos="238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FFF1"/>
    <a:srgbClr val="C0FCDF"/>
    <a:srgbClr val="CCFFCC"/>
    <a:srgbClr val="FF8F8F"/>
    <a:srgbClr val="FFFFCC"/>
    <a:srgbClr val="B7FBC2"/>
    <a:srgbClr val="98FAD5"/>
    <a:srgbClr val="00FF00"/>
    <a:srgbClr val="66FF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83FB04-69E9-47FE-A85F-B3E8D0A5DBDD}" v="23" dt="2023-02-13T15:54:55.5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2851" y="-682"/>
      </p:cViewPr>
      <p:guideLst>
        <p:guide orient="horz" pos="3368"/>
        <p:guide pos="2382"/>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 CHIANG" userId="82fb794ea6a2bde6" providerId="LiveId" clId="{0083FB04-69E9-47FE-A85F-B3E8D0A5DBDD}"/>
    <pc:docChg chg="undo custSel delSld modSld">
      <pc:chgData name="CH CHIANG" userId="82fb794ea6a2bde6" providerId="LiveId" clId="{0083FB04-69E9-47FE-A85F-B3E8D0A5DBDD}" dt="2023-02-13T16:25:59.234" v="12176" actId="20577"/>
      <pc:docMkLst>
        <pc:docMk/>
      </pc:docMkLst>
      <pc:sldChg chg="del">
        <pc:chgData name="CH CHIANG" userId="82fb794ea6a2bde6" providerId="LiveId" clId="{0083FB04-69E9-47FE-A85F-B3E8D0A5DBDD}" dt="2023-02-13T16:23:55.820" v="12169" actId="47"/>
        <pc:sldMkLst>
          <pc:docMk/>
          <pc:sldMk cId="2955520838" sldId="260"/>
        </pc:sldMkLst>
      </pc:sldChg>
      <pc:sldChg chg="del">
        <pc:chgData name="CH CHIANG" userId="82fb794ea6a2bde6" providerId="LiveId" clId="{0083FB04-69E9-47FE-A85F-B3E8D0A5DBDD}" dt="2023-02-13T16:23:55.820" v="12169" actId="47"/>
        <pc:sldMkLst>
          <pc:docMk/>
          <pc:sldMk cId="4114165551" sldId="265"/>
        </pc:sldMkLst>
      </pc:sldChg>
      <pc:sldChg chg="del">
        <pc:chgData name="CH CHIANG" userId="82fb794ea6a2bde6" providerId="LiveId" clId="{0083FB04-69E9-47FE-A85F-B3E8D0A5DBDD}" dt="2023-02-13T16:23:55.820" v="12169" actId="47"/>
        <pc:sldMkLst>
          <pc:docMk/>
          <pc:sldMk cId="4114165551" sldId="266"/>
        </pc:sldMkLst>
      </pc:sldChg>
      <pc:sldChg chg="del">
        <pc:chgData name="CH CHIANG" userId="82fb794ea6a2bde6" providerId="LiveId" clId="{0083FB04-69E9-47FE-A85F-B3E8D0A5DBDD}" dt="2023-02-13T16:23:55.820" v="12169" actId="47"/>
        <pc:sldMkLst>
          <pc:docMk/>
          <pc:sldMk cId="4114165551" sldId="267"/>
        </pc:sldMkLst>
      </pc:sldChg>
      <pc:sldChg chg="addSp modSp mod">
        <pc:chgData name="CH CHIANG" userId="82fb794ea6a2bde6" providerId="LiveId" clId="{0083FB04-69E9-47FE-A85F-B3E8D0A5DBDD}" dt="2023-02-13T16:25:59.234" v="12176" actId="20577"/>
        <pc:sldMkLst>
          <pc:docMk/>
          <pc:sldMk cId="4114165551" sldId="268"/>
        </pc:sldMkLst>
        <pc:spChg chg="add mod">
          <ac:chgData name="CH CHIANG" userId="82fb794ea6a2bde6" providerId="LiveId" clId="{0083FB04-69E9-47FE-A85F-B3E8D0A5DBDD}" dt="2023-02-12T16:56:05.347" v="6759" actId="1036"/>
          <ac:spMkLst>
            <pc:docMk/>
            <pc:sldMk cId="4114165551" sldId="268"/>
            <ac:spMk id="2" creationId="{E0F1D569-4961-59AA-C6CC-7092294088BD}"/>
          </ac:spMkLst>
        </pc:spChg>
        <pc:spChg chg="add mod">
          <ac:chgData name="CH CHIANG" userId="82fb794ea6a2bde6" providerId="LiveId" clId="{0083FB04-69E9-47FE-A85F-B3E8D0A5DBDD}" dt="2023-02-13T16:25:59.234" v="12176" actId="20577"/>
          <ac:spMkLst>
            <pc:docMk/>
            <pc:sldMk cId="4114165551" sldId="268"/>
            <ac:spMk id="3" creationId="{29EE7FF8-C331-1437-A12C-0BEF8F2714A0}"/>
          </ac:spMkLst>
        </pc:spChg>
      </pc:sldChg>
      <pc:sldChg chg="del">
        <pc:chgData name="CH CHIANG" userId="82fb794ea6a2bde6" providerId="LiveId" clId="{0083FB04-69E9-47FE-A85F-B3E8D0A5DBDD}" dt="2023-02-13T16:23:55.820" v="12169" actId="47"/>
        <pc:sldMkLst>
          <pc:docMk/>
          <pc:sldMk cId="3303284942" sldId="270"/>
        </pc:sldMkLst>
      </pc:sldChg>
      <pc:sldChg chg="del">
        <pc:chgData name="CH CHIANG" userId="82fb794ea6a2bde6" providerId="LiveId" clId="{0083FB04-69E9-47FE-A85F-B3E8D0A5DBDD}" dt="2023-02-13T16:23:55.820" v="12169" actId="47"/>
        <pc:sldMkLst>
          <pc:docMk/>
          <pc:sldMk cId="1850968448" sldId="271"/>
        </pc:sldMkLst>
      </pc:sldChg>
      <pc:sldChg chg="addSp modSp mod">
        <pc:chgData name="CH CHIANG" userId="82fb794ea6a2bde6" providerId="LiveId" clId="{0083FB04-69E9-47FE-A85F-B3E8D0A5DBDD}" dt="2023-02-13T16:16:22.554" v="11863" actId="113"/>
        <pc:sldMkLst>
          <pc:docMk/>
          <pc:sldMk cId="1850968448" sldId="272"/>
        </pc:sldMkLst>
        <pc:spChg chg="add mod">
          <ac:chgData name="CH CHIANG" userId="82fb794ea6a2bde6" providerId="LiveId" clId="{0083FB04-69E9-47FE-A85F-B3E8D0A5DBDD}" dt="2023-02-13T16:16:22.554" v="11863" actId="113"/>
          <ac:spMkLst>
            <pc:docMk/>
            <pc:sldMk cId="1850968448" sldId="272"/>
            <ac:spMk id="2" creationId="{830421B5-1343-80EF-46D0-98515710EF7F}"/>
          </ac:spMkLst>
        </pc:spChg>
      </pc:sldChg>
      <pc:sldChg chg="del">
        <pc:chgData name="CH CHIANG" userId="82fb794ea6a2bde6" providerId="LiveId" clId="{0083FB04-69E9-47FE-A85F-B3E8D0A5DBDD}" dt="2023-02-13T16:23:55.820" v="12169" actId="47"/>
        <pc:sldMkLst>
          <pc:docMk/>
          <pc:sldMk cId="1850968448" sldId="273"/>
        </pc:sldMkLst>
      </pc:sldChg>
      <pc:sldChg chg="del">
        <pc:chgData name="CH CHIANG" userId="82fb794ea6a2bde6" providerId="LiveId" clId="{0083FB04-69E9-47FE-A85F-B3E8D0A5DBDD}" dt="2023-02-13T16:23:55.820" v="12169" actId="47"/>
        <pc:sldMkLst>
          <pc:docMk/>
          <pc:sldMk cId="1850968448" sldId="274"/>
        </pc:sldMkLst>
      </pc:sldChg>
      <pc:sldChg chg="addSp delSp modSp mod">
        <pc:chgData name="CH CHIANG" userId="82fb794ea6a2bde6" providerId="LiveId" clId="{0083FB04-69E9-47FE-A85F-B3E8D0A5DBDD}" dt="2023-02-13T16:18:12.808" v="11888" actId="113"/>
        <pc:sldMkLst>
          <pc:docMk/>
          <pc:sldMk cId="1127647479" sldId="275"/>
        </pc:sldMkLst>
        <pc:spChg chg="add mod">
          <ac:chgData name="CH CHIANG" userId="82fb794ea6a2bde6" providerId="LiveId" clId="{0083FB04-69E9-47FE-A85F-B3E8D0A5DBDD}" dt="2023-02-13T16:17:23.831" v="11870" actId="20577"/>
          <ac:spMkLst>
            <pc:docMk/>
            <pc:sldMk cId="1127647479" sldId="275"/>
            <ac:spMk id="2" creationId="{0738C32D-813C-FFF7-C88A-922D9B0CB91A}"/>
          </ac:spMkLst>
        </pc:spChg>
        <pc:spChg chg="add del">
          <ac:chgData name="CH CHIANG" userId="82fb794ea6a2bde6" providerId="LiveId" clId="{0083FB04-69E9-47FE-A85F-B3E8D0A5DBDD}" dt="2023-02-12T16:45:20.638" v="5844" actId="22"/>
          <ac:spMkLst>
            <pc:docMk/>
            <pc:sldMk cId="1127647479" sldId="275"/>
            <ac:spMk id="4" creationId="{AC303B20-4738-46B0-BB6A-6D8596CF1358}"/>
          </ac:spMkLst>
        </pc:spChg>
        <pc:spChg chg="add mod">
          <ac:chgData name="CH CHIANG" userId="82fb794ea6a2bde6" providerId="LiveId" clId="{0083FB04-69E9-47FE-A85F-B3E8D0A5DBDD}" dt="2023-02-13T16:18:12.808" v="11888" actId="113"/>
          <ac:spMkLst>
            <pc:docMk/>
            <pc:sldMk cId="1127647479" sldId="275"/>
            <ac:spMk id="7" creationId="{4C50639D-13EC-83F4-1C39-1E6EE509B76C}"/>
          </ac:spMkLst>
        </pc:spChg>
        <pc:spChg chg="add mod">
          <ac:chgData name="CH CHIANG" userId="82fb794ea6a2bde6" providerId="LiveId" clId="{0083FB04-69E9-47FE-A85F-B3E8D0A5DBDD}" dt="2023-02-13T16:17:48.236" v="11873" actId="1038"/>
          <ac:spMkLst>
            <pc:docMk/>
            <pc:sldMk cId="1127647479" sldId="275"/>
            <ac:spMk id="10" creationId="{02C96541-54D3-D7B2-3DD9-0869449D2255}"/>
          </ac:spMkLst>
        </pc:spChg>
        <pc:picChg chg="add mod">
          <ac:chgData name="CH CHIANG" userId="82fb794ea6a2bde6" providerId="LiveId" clId="{0083FB04-69E9-47FE-A85F-B3E8D0A5DBDD}" dt="2023-02-13T15:54:55.571" v="9889" actId="14100"/>
          <ac:picMkLst>
            <pc:docMk/>
            <pc:sldMk cId="1127647479" sldId="275"/>
            <ac:picMk id="1026" creationId="{0DA0B89A-0629-6221-95F2-2F1AC6ADEAE5}"/>
          </ac:picMkLst>
        </pc:picChg>
      </pc:sldChg>
      <pc:sldChg chg="del">
        <pc:chgData name="CH CHIANG" userId="82fb794ea6a2bde6" providerId="LiveId" clId="{0083FB04-69E9-47FE-A85F-B3E8D0A5DBDD}" dt="2023-02-13T16:23:55.820" v="12169" actId="47"/>
        <pc:sldMkLst>
          <pc:docMk/>
          <pc:sldMk cId="1127647479" sldId="276"/>
        </pc:sldMkLst>
      </pc:sldChg>
      <pc:sldChg chg="del">
        <pc:chgData name="CH CHIANG" userId="82fb794ea6a2bde6" providerId="LiveId" clId="{0083FB04-69E9-47FE-A85F-B3E8D0A5DBDD}" dt="2023-02-13T16:23:55.820" v="12169" actId="47"/>
        <pc:sldMkLst>
          <pc:docMk/>
          <pc:sldMk cId="526225902" sldId="27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d.docs.live.net/82fb794ea6a2bde6/112&#24180;&#33274;&#21335;&#27700;&#20445;/&#21488;&#21335;&#24066;&#24220;&#27700;&#21033;&#23616;&#12300;112&#24180;&#24230;&#33274;&#21335;&#24066;&#27700;&#22303;&#20445;&#25345;&#23560;&#26696;&#31649;&#29702;&#35336;&#30059;&#12301;/1.&#26381;&#21209;&#24314;&#35696;&#26360;/&#26032;&#22686;%20Microsoft%20Excel%20&#24037;&#20316;&#34920;.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'[新增 Microsoft Excel 工作表.xlsx]Sheet1'!$B$1:$B$2</c:f>
              <c:strCache>
                <c:ptCount val="2"/>
                <c:pt idx="0">
                  <c:v>農業使用</c:v>
                </c:pt>
              </c:strCache>
            </c:strRef>
          </c:tx>
          <c:spPr>
            <a:solidFill>
              <a:srgbClr val="92D050"/>
            </a:solidFill>
            <a:ln>
              <a:noFill/>
            </a:ln>
            <a:effectLst/>
          </c:spPr>
          <c:invertIfNegative val="0"/>
          <c:cat>
            <c:strRef>
              <c:f>'[新增 Microsoft Excel 工作表.xlsx]Sheet1'!$A$3:$A$8</c:f>
              <c:strCache>
                <c:ptCount val="6"/>
                <c:pt idx="0">
                  <c:v>新北市</c:v>
                </c:pt>
                <c:pt idx="1">
                  <c:v>臺北市</c:v>
                </c:pt>
                <c:pt idx="2">
                  <c:v>桃園市</c:v>
                </c:pt>
                <c:pt idx="3">
                  <c:v>臺中市</c:v>
                </c:pt>
                <c:pt idx="4">
                  <c:v>臺南市</c:v>
                </c:pt>
                <c:pt idx="5">
                  <c:v>高雄市</c:v>
                </c:pt>
              </c:strCache>
            </c:strRef>
          </c:cat>
          <c:val>
            <c:numRef>
              <c:f>'[新增 Microsoft Excel 工作表.xlsx]Sheet1'!$B$3:$B$8</c:f>
              <c:numCache>
                <c:formatCode>General</c:formatCode>
                <c:ptCount val="6"/>
                <c:pt idx="0">
                  <c:v>15445.59</c:v>
                </c:pt>
                <c:pt idx="1">
                  <c:v>2049.2399999999998</c:v>
                </c:pt>
                <c:pt idx="2">
                  <c:v>30779.72</c:v>
                </c:pt>
                <c:pt idx="3">
                  <c:v>45340.4</c:v>
                </c:pt>
                <c:pt idx="4">
                  <c:v>98818.53</c:v>
                </c:pt>
                <c:pt idx="5">
                  <c:v>43284.76</c:v>
                </c:pt>
              </c:numCache>
            </c:numRef>
          </c:val>
          <c:extLst>
            <c:ext xmlns:c16="http://schemas.microsoft.com/office/drawing/2014/chart" uri="{C3380CC4-5D6E-409C-BE32-E72D297353CC}">
              <c16:uniqueId val="{00000000-1E50-4C14-AA9A-BC4C795CF210}"/>
            </c:ext>
          </c:extLst>
        </c:ser>
        <c:ser>
          <c:idx val="1"/>
          <c:order val="1"/>
          <c:tx>
            <c:strRef>
              <c:f>'[新增 Microsoft Excel 工作表.xlsx]Sheet1'!$C$1:$C$2</c:f>
              <c:strCache>
                <c:ptCount val="2"/>
                <c:pt idx="0">
                  <c:v>森林使用</c:v>
                </c:pt>
              </c:strCache>
            </c:strRef>
          </c:tx>
          <c:spPr>
            <a:solidFill>
              <a:srgbClr val="FF0000"/>
            </a:solidFill>
            <a:ln>
              <a:noFill/>
            </a:ln>
            <a:effectLst/>
          </c:spPr>
          <c:invertIfNegative val="0"/>
          <c:cat>
            <c:strRef>
              <c:f>'[新增 Microsoft Excel 工作表.xlsx]Sheet1'!$A$3:$A$8</c:f>
              <c:strCache>
                <c:ptCount val="6"/>
                <c:pt idx="0">
                  <c:v>新北市</c:v>
                </c:pt>
                <c:pt idx="1">
                  <c:v>臺北市</c:v>
                </c:pt>
                <c:pt idx="2">
                  <c:v>桃園市</c:v>
                </c:pt>
                <c:pt idx="3">
                  <c:v>臺中市</c:v>
                </c:pt>
                <c:pt idx="4">
                  <c:v>臺南市</c:v>
                </c:pt>
                <c:pt idx="5">
                  <c:v>高雄市</c:v>
                </c:pt>
              </c:strCache>
            </c:strRef>
          </c:cat>
          <c:val>
            <c:numRef>
              <c:f>'[新增 Microsoft Excel 工作表.xlsx]Sheet1'!$C$3:$C$8</c:f>
              <c:numCache>
                <c:formatCode>General</c:formatCode>
                <c:ptCount val="6"/>
                <c:pt idx="0">
                  <c:v>148059.9</c:v>
                </c:pt>
                <c:pt idx="1">
                  <c:v>10306.93</c:v>
                </c:pt>
                <c:pt idx="2">
                  <c:v>45114.34</c:v>
                </c:pt>
                <c:pt idx="3">
                  <c:v>112970.1</c:v>
                </c:pt>
                <c:pt idx="4">
                  <c:v>51063.47</c:v>
                </c:pt>
                <c:pt idx="5">
                  <c:v>172295</c:v>
                </c:pt>
              </c:numCache>
            </c:numRef>
          </c:val>
          <c:extLst>
            <c:ext xmlns:c16="http://schemas.microsoft.com/office/drawing/2014/chart" uri="{C3380CC4-5D6E-409C-BE32-E72D297353CC}">
              <c16:uniqueId val="{00000001-1E50-4C14-AA9A-BC4C795CF210}"/>
            </c:ext>
          </c:extLst>
        </c:ser>
        <c:ser>
          <c:idx val="2"/>
          <c:order val="2"/>
          <c:tx>
            <c:strRef>
              <c:f>'[新增 Microsoft Excel 工作表.xlsx]Sheet1'!$D$1:$D$2</c:f>
              <c:strCache>
                <c:ptCount val="2"/>
                <c:pt idx="0">
                  <c:v>交通使用</c:v>
                </c:pt>
              </c:strCache>
            </c:strRef>
          </c:tx>
          <c:spPr>
            <a:solidFill>
              <a:srgbClr val="00B0F0"/>
            </a:solidFill>
            <a:ln>
              <a:noFill/>
            </a:ln>
            <a:effectLst/>
          </c:spPr>
          <c:invertIfNegative val="0"/>
          <c:cat>
            <c:strRef>
              <c:f>'[新增 Microsoft Excel 工作表.xlsx]Sheet1'!$A$3:$A$8</c:f>
              <c:strCache>
                <c:ptCount val="6"/>
                <c:pt idx="0">
                  <c:v>新北市</c:v>
                </c:pt>
                <c:pt idx="1">
                  <c:v>臺北市</c:v>
                </c:pt>
                <c:pt idx="2">
                  <c:v>桃園市</c:v>
                </c:pt>
                <c:pt idx="3">
                  <c:v>臺中市</c:v>
                </c:pt>
                <c:pt idx="4">
                  <c:v>臺南市</c:v>
                </c:pt>
                <c:pt idx="5">
                  <c:v>高雄市</c:v>
                </c:pt>
              </c:strCache>
            </c:strRef>
          </c:cat>
          <c:val>
            <c:numRef>
              <c:f>'[新增 Microsoft Excel 工作表.xlsx]Sheet1'!$D$3:$D$8</c:f>
              <c:numCache>
                <c:formatCode>General</c:formatCode>
                <c:ptCount val="6"/>
                <c:pt idx="0">
                  <c:v>8277.64</c:v>
                </c:pt>
                <c:pt idx="1">
                  <c:v>3634.59</c:v>
                </c:pt>
                <c:pt idx="2">
                  <c:v>8938.81</c:v>
                </c:pt>
                <c:pt idx="3">
                  <c:v>13820.35</c:v>
                </c:pt>
                <c:pt idx="4">
                  <c:v>13508.58</c:v>
                </c:pt>
                <c:pt idx="5">
                  <c:v>11869.16</c:v>
                </c:pt>
              </c:numCache>
            </c:numRef>
          </c:val>
          <c:extLst>
            <c:ext xmlns:c16="http://schemas.microsoft.com/office/drawing/2014/chart" uri="{C3380CC4-5D6E-409C-BE32-E72D297353CC}">
              <c16:uniqueId val="{00000002-1E50-4C14-AA9A-BC4C795CF210}"/>
            </c:ext>
          </c:extLst>
        </c:ser>
        <c:ser>
          <c:idx val="3"/>
          <c:order val="3"/>
          <c:tx>
            <c:strRef>
              <c:f>'[新增 Microsoft Excel 工作表.xlsx]Sheet1'!$E$1:$E$2</c:f>
              <c:strCache>
                <c:ptCount val="2"/>
                <c:pt idx="0">
                  <c:v>水利使用</c:v>
                </c:pt>
              </c:strCache>
            </c:strRef>
          </c:tx>
          <c:spPr>
            <a:solidFill>
              <a:schemeClr val="accent4"/>
            </a:solidFill>
            <a:ln>
              <a:noFill/>
            </a:ln>
            <a:effectLst/>
          </c:spPr>
          <c:invertIfNegative val="0"/>
          <c:cat>
            <c:strRef>
              <c:f>'[新增 Microsoft Excel 工作表.xlsx]Sheet1'!$A$3:$A$8</c:f>
              <c:strCache>
                <c:ptCount val="6"/>
                <c:pt idx="0">
                  <c:v>新北市</c:v>
                </c:pt>
                <c:pt idx="1">
                  <c:v>臺北市</c:v>
                </c:pt>
                <c:pt idx="2">
                  <c:v>桃園市</c:v>
                </c:pt>
                <c:pt idx="3">
                  <c:v>臺中市</c:v>
                </c:pt>
                <c:pt idx="4">
                  <c:v>臺南市</c:v>
                </c:pt>
                <c:pt idx="5">
                  <c:v>高雄市</c:v>
                </c:pt>
              </c:strCache>
            </c:strRef>
          </c:cat>
          <c:val>
            <c:numRef>
              <c:f>'[新增 Microsoft Excel 工作表.xlsx]Sheet1'!$E$3:$E$8</c:f>
              <c:numCache>
                <c:formatCode>General</c:formatCode>
                <c:ptCount val="6"/>
                <c:pt idx="0">
                  <c:v>7778</c:v>
                </c:pt>
                <c:pt idx="1">
                  <c:v>1122.6600000000001</c:v>
                </c:pt>
                <c:pt idx="2">
                  <c:v>5237.28</c:v>
                </c:pt>
                <c:pt idx="3">
                  <c:v>12460.18</c:v>
                </c:pt>
                <c:pt idx="4">
                  <c:v>18354.95</c:v>
                </c:pt>
                <c:pt idx="5">
                  <c:v>15875.86</c:v>
                </c:pt>
              </c:numCache>
            </c:numRef>
          </c:val>
          <c:extLst>
            <c:ext xmlns:c16="http://schemas.microsoft.com/office/drawing/2014/chart" uri="{C3380CC4-5D6E-409C-BE32-E72D297353CC}">
              <c16:uniqueId val="{00000003-1E50-4C14-AA9A-BC4C795CF210}"/>
            </c:ext>
          </c:extLst>
        </c:ser>
        <c:ser>
          <c:idx val="4"/>
          <c:order val="4"/>
          <c:tx>
            <c:strRef>
              <c:f>'[新增 Microsoft Excel 工作表.xlsx]Sheet1'!$F$1:$F$2</c:f>
              <c:strCache>
                <c:ptCount val="2"/>
                <c:pt idx="0">
                  <c:v>建築使用</c:v>
                </c:pt>
              </c:strCache>
            </c:strRef>
          </c:tx>
          <c:spPr>
            <a:solidFill>
              <a:srgbClr val="FFFF00"/>
            </a:solidFill>
            <a:ln>
              <a:noFill/>
            </a:ln>
            <a:effectLst/>
          </c:spPr>
          <c:invertIfNegative val="0"/>
          <c:cat>
            <c:strRef>
              <c:f>'[新增 Microsoft Excel 工作表.xlsx]Sheet1'!$A$3:$A$8</c:f>
              <c:strCache>
                <c:ptCount val="6"/>
                <c:pt idx="0">
                  <c:v>新北市</c:v>
                </c:pt>
                <c:pt idx="1">
                  <c:v>臺北市</c:v>
                </c:pt>
                <c:pt idx="2">
                  <c:v>桃園市</c:v>
                </c:pt>
                <c:pt idx="3">
                  <c:v>臺中市</c:v>
                </c:pt>
                <c:pt idx="4">
                  <c:v>臺南市</c:v>
                </c:pt>
                <c:pt idx="5">
                  <c:v>高雄市</c:v>
                </c:pt>
              </c:strCache>
            </c:strRef>
          </c:cat>
          <c:val>
            <c:numRef>
              <c:f>'[新增 Microsoft Excel 工作表.xlsx]Sheet1'!$F$3:$F$8</c:f>
              <c:numCache>
                <c:formatCode>General</c:formatCode>
                <c:ptCount val="6"/>
                <c:pt idx="0">
                  <c:v>14846.18</c:v>
                </c:pt>
                <c:pt idx="1">
                  <c:v>5287.09</c:v>
                </c:pt>
                <c:pt idx="2">
                  <c:v>18412.349999999999</c:v>
                </c:pt>
                <c:pt idx="3">
                  <c:v>21076.639999999999</c:v>
                </c:pt>
                <c:pt idx="4">
                  <c:v>19964.2</c:v>
                </c:pt>
                <c:pt idx="5">
                  <c:v>21102</c:v>
                </c:pt>
              </c:numCache>
            </c:numRef>
          </c:val>
          <c:extLst>
            <c:ext xmlns:c16="http://schemas.microsoft.com/office/drawing/2014/chart" uri="{C3380CC4-5D6E-409C-BE32-E72D297353CC}">
              <c16:uniqueId val="{00000004-1E50-4C14-AA9A-BC4C795CF210}"/>
            </c:ext>
          </c:extLst>
        </c:ser>
        <c:ser>
          <c:idx val="5"/>
          <c:order val="5"/>
          <c:tx>
            <c:strRef>
              <c:f>'[新增 Microsoft Excel 工作表.xlsx]Sheet1'!$G$1:$G$2</c:f>
              <c:strCache>
                <c:ptCount val="2"/>
                <c:pt idx="0">
                  <c:v>公共使用</c:v>
                </c:pt>
              </c:strCache>
            </c:strRef>
          </c:tx>
          <c:spPr>
            <a:solidFill>
              <a:schemeClr val="accent6"/>
            </a:solidFill>
            <a:ln>
              <a:noFill/>
            </a:ln>
            <a:effectLst/>
          </c:spPr>
          <c:invertIfNegative val="0"/>
          <c:cat>
            <c:strRef>
              <c:f>'[新增 Microsoft Excel 工作表.xlsx]Sheet1'!$A$3:$A$8</c:f>
              <c:strCache>
                <c:ptCount val="6"/>
                <c:pt idx="0">
                  <c:v>新北市</c:v>
                </c:pt>
                <c:pt idx="1">
                  <c:v>臺北市</c:v>
                </c:pt>
                <c:pt idx="2">
                  <c:v>桃園市</c:v>
                </c:pt>
                <c:pt idx="3">
                  <c:v>臺中市</c:v>
                </c:pt>
                <c:pt idx="4">
                  <c:v>臺南市</c:v>
                </c:pt>
                <c:pt idx="5">
                  <c:v>高雄市</c:v>
                </c:pt>
              </c:strCache>
            </c:strRef>
          </c:cat>
          <c:val>
            <c:numRef>
              <c:f>'[新增 Microsoft Excel 工作表.xlsx]Sheet1'!$G$3:$G$8</c:f>
              <c:numCache>
                <c:formatCode>General</c:formatCode>
                <c:ptCount val="6"/>
                <c:pt idx="0">
                  <c:v>2921.4</c:v>
                </c:pt>
                <c:pt idx="1">
                  <c:v>1850.95</c:v>
                </c:pt>
                <c:pt idx="2">
                  <c:v>3654.53</c:v>
                </c:pt>
                <c:pt idx="3">
                  <c:v>3922.4</c:v>
                </c:pt>
                <c:pt idx="4">
                  <c:v>4009.12</c:v>
                </c:pt>
                <c:pt idx="5">
                  <c:v>7171.21</c:v>
                </c:pt>
              </c:numCache>
            </c:numRef>
          </c:val>
          <c:extLst>
            <c:ext xmlns:c16="http://schemas.microsoft.com/office/drawing/2014/chart" uri="{C3380CC4-5D6E-409C-BE32-E72D297353CC}">
              <c16:uniqueId val="{00000005-1E50-4C14-AA9A-BC4C795CF210}"/>
            </c:ext>
          </c:extLst>
        </c:ser>
        <c:ser>
          <c:idx val="6"/>
          <c:order val="6"/>
          <c:tx>
            <c:strRef>
              <c:f>'[新增 Microsoft Excel 工作表.xlsx]Sheet1'!$H$1:$H$2</c:f>
              <c:strCache>
                <c:ptCount val="2"/>
                <c:pt idx="0">
                  <c:v>遊憩使用</c:v>
                </c:pt>
              </c:strCache>
            </c:strRef>
          </c:tx>
          <c:spPr>
            <a:solidFill>
              <a:schemeClr val="accent1">
                <a:lumMod val="60000"/>
              </a:schemeClr>
            </a:solidFill>
            <a:ln>
              <a:noFill/>
            </a:ln>
            <a:effectLst/>
          </c:spPr>
          <c:invertIfNegative val="0"/>
          <c:cat>
            <c:strRef>
              <c:f>'[新增 Microsoft Excel 工作表.xlsx]Sheet1'!$A$3:$A$8</c:f>
              <c:strCache>
                <c:ptCount val="6"/>
                <c:pt idx="0">
                  <c:v>新北市</c:v>
                </c:pt>
                <c:pt idx="1">
                  <c:v>臺北市</c:v>
                </c:pt>
                <c:pt idx="2">
                  <c:v>桃園市</c:v>
                </c:pt>
                <c:pt idx="3">
                  <c:v>臺中市</c:v>
                </c:pt>
                <c:pt idx="4">
                  <c:v>臺南市</c:v>
                </c:pt>
                <c:pt idx="5">
                  <c:v>高雄市</c:v>
                </c:pt>
              </c:strCache>
            </c:strRef>
          </c:cat>
          <c:val>
            <c:numRef>
              <c:f>'[新增 Microsoft Excel 工作表.xlsx]Sheet1'!$H$3:$H$8</c:f>
              <c:numCache>
                <c:formatCode>General</c:formatCode>
                <c:ptCount val="6"/>
                <c:pt idx="0">
                  <c:v>2954.19</c:v>
                </c:pt>
                <c:pt idx="1">
                  <c:v>1579.67</c:v>
                </c:pt>
                <c:pt idx="2">
                  <c:v>2221.5300000000002</c:v>
                </c:pt>
                <c:pt idx="3">
                  <c:v>2181.56</c:v>
                </c:pt>
                <c:pt idx="4">
                  <c:v>2501.81</c:v>
                </c:pt>
                <c:pt idx="5">
                  <c:v>3065.3</c:v>
                </c:pt>
              </c:numCache>
            </c:numRef>
          </c:val>
          <c:extLst>
            <c:ext xmlns:c16="http://schemas.microsoft.com/office/drawing/2014/chart" uri="{C3380CC4-5D6E-409C-BE32-E72D297353CC}">
              <c16:uniqueId val="{00000006-1E50-4C14-AA9A-BC4C795CF210}"/>
            </c:ext>
          </c:extLst>
        </c:ser>
        <c:ser>
          <c:idx val="7"/>
          <c:order val="7"/>
          <c:tx>
            <c:strRef>
              <c:f>'[新增 Microsoft Excel 工作表.xlsx]Sheet1'!$I$1:$I$2</c:f>
              <c:strCache>
                <c:ptCount val="2"/>
                <c:pt idx="0">
                  <c:v>礦鹽使用</c:v>
                </c:pt>
              </c:strCache>
            </c:strRef>
          </c:tx>
          <c:spPr>
            <a:solidFill>
              <a:schemeClr val="accent2">
                <a:lumMod val="60000"/>
              </a:schemeClr>
            </a:solidFill>
            <a:ln>
              <a:noFill/>
            </a:ln>
            <a:effectLst/>
          </c:spPr>
          <c:invertIfNegative val="0"/>
          <c:cat>
            <c:strRef>
              <c:f>'[新增 Microsoft Excel 工作表.xlsx]Sheet1'!$A$3:$A$8</c:f>
              <c:strCache>
                <c:ptCount val="6"/>
                <c:pt idx="0">
                  <c:v>新北市</c:v>
                </c:pt>
                <c:pt idx="1">
                  <c:v>臺北市</c:v>
                </c:pt>
                <c:pt idx="2">
                  <c:v>桃園市</c:v>
                </c:pt>
                <c:pt idx="3">
                  <c:v>臺中市</c:v>
                </c:pt>
                <c:pt idx="4">
                  <c:v>臺南市</c:v>
                </c:pt>
                <c:pt idx="5">
                  <c:v>高雄市</c:v>
                </c:pt>
              </c:strCache>
            </c:strRef>
          </c:cat>
          <c:val>
            <c:numRef>
              <c:f>'[新增 Microsoft Excel 工作表.xlsx]Sheet1'!$I$3:$I$8</c:f>
              <c:numCache>
                <c:formatCode>General</c:formatCode>
                <c:ptCount val="6"/>
                <c:pt idx="0">
                  <c:v>39.770000000000003</c:v>
                </c:pt>
                <c:pt idx="1">
                  <c:v>12</c:v>
                </c:pt>
                <c:pt idx="2">
                  <c:v>72.27</c:v>
                </c:pt>
                <c:pt idx="3">
                  <c:v>150.66999999999999</c:v>
                </c:pt>
                <c:pt idx="4">
                  <c:v>709.53</c:v>
                </c:pt>
                <c:pt idx="5">
                  <c:v>131.27000000000001</c:v>
                </c:pt>
              </c:numCache>
            </c:numRef>
          </c:val>
          <c:extLst>
            <c:ext xmlns:c16="http://schemas.microsoft.com/office/drawing/2014/chart" uri="{C3380CC4-5D6E-409C-BE32-E72D297353CC}">
              <c16:uniqueId val="{00000007-1E50-4C14-AA9A-BC4C795CF210}"/>
            </c:ext>
          </c:extLst>
        </c:ser>
        <c:ser>
          <c:idx val="8"/>
          <c:order val="8"/>
          <c:tx>
            <c:strRef>
              <c:f>'[新增 Microsoft Excel 工作表.xlsx]Sheet1'!$J$1:$J$2</c:f>
              <c:strCache>
                <c:ptCount val="2"/>
                <c:pt idx="0">
                  <c:v>其他使用</c:v>
                </c:pt>
              </c:strCache>
            </c:strRef>
          </c:tx>
          <c:spPr>
            <a:solidFill>
              <a:schemeClr val="accent3">
                <a:lumMod val="60000"/>
              </a:schemeClr>
            </a:solidFill>
            <a:ln>
              <a:noFill/>
            </a:ln>
            <a:effectLst/>
          </c:spPr>
          <c:invertIfNegative val="0"/>
          <c:cat>
            <c:strRef>
              <c:f>'[新增 Microsoft Excel 工作表.xlsx]Sheet1'!$A$3:$A$8</c:f>
              <c:strCache>
                <c:ptCount val="6"/>
                <c:pt idx="0">
                  <c:v>新北市</c:v>
                </c:pt>
                <c:pt idx="1">
                  <c:v>臺北市</c:v>
                </c:pt>
                <c:pt idx="2">
                  <c:v>桃園市</c:v>
                </c:pt>
                <c:pt idx="3">
                  <c:v>臺中市</c:v>
                </c:pt>
                <c:pt idx="4">
                  <c:v>臺南市</c:v>
                </c:pt>
                <c:pt idx="5">
                  <c:v>高雄市</c:v>
                </c:pt>
              </c:strCache>
            </c:strRef>
          </c:cat>
          <c:val>
            <c:numRef>
              <c:f>'[新增 Microsoft Excel 工作表.xlsx]Sheet1'!$J$3:$J$8</c:f>
              <c:numCache>
                <c:formatCode>General</c:formatCode>
                <c:ptCount val="6"/>
                <c:pt idx="0">
                  <c:v>6303.39</c:v>
                </c:pt>
                <c:pt idx="1">
                  <c:v>1141.6099999999999</c:v>
                </c:pt>
                <c:pt idx="2">
                  <c:v>7291.49</c:v>
                </c:pt>
                <c:pt idx="3">
                  <c:v>12056.27</c:v>
                </c:pt>
                <c:pt idx="4">
                  <c:v>16951.38</c:v>
                </c:pt>
                <c:pt idx="5">
                  <c:v>24887.59</c:v>
                </c:pt>
              </c:numCache>
            </c:numRef>
          </c:val>
          <c:extLst>
            <c:ext xmlns:c16="http://schemas.microsoft.com/office/drawing/2014/chart" uri="{C3380CC4-5D6E-409C-BE32-E72D297353CC}">
              <c16:uniqueId val="{00000008-1E50-4C14-AA9A-BC4C795CF210}"/>
            </c:ext>
          </c:extLst>
        </c:ser>
        <c:dLbls>
          <c:showLegendKey val="0"/>
          <c:showVal val="0"/>
          <c:showCatName val="0"/>
          <c:showSerName val="0"/>
          <c:showPercent val="0"/>
          <c:showBubbleSize val="0"/>
        </c:dLbls>
        <c:gapWidth val="300"/>
        <c:axId val="476784576"/>
        <c:axId val="476777088"/>
      </c:barChart>
      <c:catAx>
        <c:axId val="476784576"/>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微軟正黑體" panose="020B0604030504040204" pitchFamily="34" charset="-120"/>
                    <a:ea typeface="微軟正黑體" panose="020B0604030504040204" pitchFamily="34" charset="-120"/>
                    <a:cs typeface="+mn-cs"/>
                  </a:defRPr>
                </a:pPr>
                <a:r>
                  <a:rPr lang="zh-TW"/>
                  <a:t>直轄市行政區</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微軟正黑體" panose="020B0604030504040204" pitchFamily="34" charset="-120"/>
                  <a:ea typeface="微軟正黑體" panose="020B0604030504040204" pitchFamily="34" charset="-120"/>
                  <a:cs typeface="+mn-cs"/>
                </a:defRPr>
              </a:pPr>
              <a:endParaRPr lang="zh-TW"/>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微軟正黑體" panose="020B0604030504040204" pitchFamily="34" charset="-120"/>
                <a:ea typeface="微軟正黑體" panose="020B0604030504040204" pitchFamily="34" charset="-120"/>
                <a:cs typeface="+mn-cs"/>
              </a:defRPr>
            </a:pPr>
            <a:endParaRPr lang="zh-TW"/>
          </a:p>
        </c:txPr>
        <c:crossAx val="476777088"/>
        <c:crosses val="autoZero"/>
        <c:auto val="1"/>
        <c:lblAlgn val="ctr"/>
        <c:lblOffset val="100"/>
        <c:noMultiLvlLbl val="0"/>
      </c:catAx>
      <c:valAx>
        <c:axId val="4767770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微軟正黑體" panose="020B0604030504040204" pitchFamily="34" charset="-120"/>
                    <a:ea typeface="微軟正黑體" panose="020B0604030504040204" pitchFamily="34" charset="-120"/>
                    <a:cs typeface="+mn-cs"/>
                  </a:defRPr>
                </a:pPr>
                <a:r>
                  <a:rPr lang="zh-TW"/>
                  <a:t>面積</a:t>
                </a:r>
                <a:r>
                  <a:rPr lang="en-US"/>
                  <a:t>(</a:t>
                </a:r>
                <a:r>
                  <a:rPr lang="zh-TW"/>
                  <a:t>公頃</a:t>
                </a:r>
                <a:r>
                  <a:rPr lang="en-US"/>
                  <a:t>)</a:t>
                </a:r>
                <a:endParaRPr lang="zh-TW"/>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微軟正黑體" panose="020B0604030504040204" pitchFamily="34" charset="-120"/>
                  <a:ea typeface="微軟正黑體" panose="020B0604030504040204" pitchFamily="34" charset="-120"/>
                  <a:cs typeface="+mn-cs"/>
                </a:defRPr>
              </a:pPr>
              <a:endParaRPr lang="zh-TW"/>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微軟正黑體" panose="020B0604030504040204" pitchFamily="34" charset="-120"/>
                <a:ea typeface="微軟正黑體" panose="020B0604030504040204" pitchFamily="34" charset="-120"/>
                <a:cs typeface="+mn-cs"/>
              </a:defRPr>
            </a:pPr>
            <a:endParaRPr lang="zh-TW"/>
          </a:p>
        </c:txPr>
        <c:crossAx val="47678457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微軟正黑體" panose="020B0604030504040204" pitchFamily="34" charset="-120"/>
              <a:ea typeface="微軟正黑體" panose="020B0604030504040204" pitchFamily="34" charset="-120"/>
              <a:cs typeface="+mn-cs"/>
            </a:defRPr>
          </a:pPr>
          <a:endParaRPr lang="zh-TW"/>
        </a:p>
      </c:txPr>
    </c:legend>
    <c:plotVisOnly val="1"/>
    <c:dispBlanksAs val="gap"/>
    <c:showDLblsOverMax val="0"/>
  </c:chart>
  <c:spPr>
    <a:noFill/>
    <a:ln>
      <a:noFill/>
    </a:ln>
    <a:effectLst/>
  </c:spPr>
  <c:txPr>
    <a:bodyPr/>
    <a:lstStyle/>
    <a:p>
      <a:pPr>
        <a:defRPr sz="1000" b="1">
          <a:latin typeface="微軟正黑體" panose="020B0604030504040204" pitchFamily="34" charset="-120"/>
          <a:ea typeface="微軟正黑體" panose="020B0604030504040204" pitchFamily="34" charset="-120"/>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4021138" y="0"/>
            <a:ext cx="3076575" cy="511175"/>
          </a:xfrm>
          <a:prstGeom prst="rect">
            <a:avLst/>
          </a:prstGeom>
        </p:spPr>
        <p:txBody>
          <a:bodyPr vert="horz" lIns="91440" tIns="45720" rIns="91440" bIns="45720" rtlCol="0"/>
          <a:lstStyle>
            <a:lvl1pPr algn="r">
              <a:defRPr sz="1200"/>
            </a:lvl1pPr>
          </a:lstStyle>
          <a:p>
            <a:fld id="{007242F5-D5E6-4C67-8644-DF26D00EB3A0}" type="datetimeFigureOut">
              <a:rPr lang="zh-TW" altLang="en-US" smtClean="0"/>
              <a:t>2023/5/25</a:t>
            </a:fld>
            <a:endParaRPr lang="zh-TW" altLang="en-US"/>
          </a:p>
        </p:txBody>
      </p:sp>
      <p:sp>
        <p:nvSpPr>
          <p:cNvPr id="4" name="投影片圖像版面配置區 3"/>
          <p:cNvSpPr>
            <a:spLocks noGrp="1" noRot="1" noChangeAspect="1"/>
          </p:cNvSpPr>
          <p:nvPr>
            <p:ph type="sldImg" idx="2"/>
          </p:nvPr>
        </p:nvSpPr>
        <p:spPr>
          <a:xfrm>
            <a:off x="2192338" y="768350"/>
            <a:ext cx="2714625" cy="3836988"/>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709613" y="4860925"/>
            <a:ext cx="5680075" cy="4605338"/>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721850"/>
            <a:ext cx="3076575" cy="511175"/>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4021138" y="9721850"/>
            <a:ext cx="3076575" cy="511175"/>
          </a:xfrm>
          <a:prstGeom prst="rect">
            <a:avLst/>
          </a:prstGeom>
        </p:spPr>
        <p:txBody>
          <a:bodyPr vert="horz" lIns="91440" tIns="45720" rIns="91440" bIns="45720" rtlCol="0" anchor="b"/>
          <a:lstStyle>
            <a:lvl1pPr algn="r">
              <a:defRPr sz="1200"/>
            </a:lvl1pPr>
          </a:lstStyle>
          <a:p>
            <a:fld id="{47676EDB-14B6-4415-9605-DE8A5E101D17}" type="slidenum">
              <a:rPr lang="zh-TW" altLang="en-US" smtClean="0"/>
              <a:t>‹#›</a:t>
            </a:fld>
            <a:endParaRPr lang="zh-TW" altLang="en-US"/>
          </a:p>
        </p:txBody>
      </p:sp>
    </p:spTree>
    <p:extLst>
      <p:ext uri="{BB962C8B-B14F-4D97-AF65-F5344CB8AC3E}">
        <p14:creationId xmlns:p14="http://schemas.microsoft.com/office/powerpoint/2010/main" val="467617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7676EDB-14B6-4415-9605-DE8A5E101D17}" type="slidenum">
              <a:rPr lang="zh-TW" altLang="en-US" smtClean="0"/>
              <a:t>1</a:t>
            </a:fld>
            <a:endParaRPr lang="zh-TW" altLang="en-US"/>
          </a:p>
        </p:txBody>
      </p:sp>
    </p:spTree>
    <p:extLst>
      <p:ext uri="{BB962C8B-B14F-4D97-AF65-F5344CB8AC3E}">
        <p14:creationId xmlns:p14="http://schemas.microsoft.com/office/powerpoint/2010/main" val="1137212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7676EDB-14B6-4415-9605-DE8A5E101D17}" type="slidenum">
              <a:rPr lang="zh-TW" altLang="en-US" smtClean="0"/>
              <a:t>10</a:t>
            </a:fld>
            <a:endParaRPr lang="zh-TW" altLang="en-US"/>
          </a:p>
        </p:txBody>
      </p:sp>
    </p:spTree>
    <p:extLst>
      <p:ext uri="{BB962C8B-B14F-4D97-AF65-F5344CB8AC3E}">
        <p14:creationId xmlns:p14="http://schemas.microsoft.com/office/powerpoint/2010/main" val="1586237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7676EDB-14B6-4415-9605-DE8A5E101D17}" type="slidenum">
              <a:rPr lang="zh-TW" altLang="en-US" smtClean="0"/>
              <a:t>11</a:t>
            </a:fld>
            <a:endParaRPr lang="zh-TW" altLang="en-US"/>
          </a:p>
        </p:txBody>
      </p:sp>
    </p:spTree>
    <p:extLst>
      <p:ext uri="{BB962C8B-B14F-4D97-AF65-F5344CB8AC3E}">
        <p14:creationId xmlns:p14="http://schemas.microsoft.com/office/powerpoint/2010/main" val="309284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7676EDB-14B6-4415-9605-DE8A5E101D17}" type="slidenum">
              <a:rPr lang="zh-TW" altLang="en-US" smtClean="0"/>
              <a:t>12</a:t>
            </a:fld>
            <a:endParaRPr lang="zh-TW" altLang="en-US"/>
          </a:p>
        </p:txBody>
      </p:sp>
    </p:spTree>
    <p:extLst>
      <p:ext uri="{BB962C8B-B14F-4D97-AF65-F5344CB8AC3E}">
        <p14:creationId xmlns:p14="http://schemas.microsoft.com/office/powerpoint/2010/main" val="1037842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7676EDB-14B6-4415-9605-DE8A5E101D17}" type="slidenum">
              <a:rPr lang="zh-TW" altLang="en-US" smtClean="0"/>
              <a:t>13</a:t>
            </a:fld>
            <a:endParaRPr lang="zh-TW" altLang="en-US"/>
          </a:p>
        </p:txBody>
      </p:sp>
    </p:spTree>
    <p:extLst>
      <p:ext uri="{BB962C8B-B14F-4D97-AF65-F5344CB8AC3E}">
        <p14:creationId xmlns:p14="http://schemas.microsoft.com/office/powerpoint/2010/main" val="3541831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7676EDB-14B6-4415-9605-DE8A5E101D17}" type="slidenum">
              <a:rPr lang="zh-TW" altLang="en-US" smtClean="0"/>
              <a:t>14</a:t>
            </a:fld>
            <a:endParaRPr lang="zh-TW" altLang="en-US"/>
          </a:p>
        </p:txBody>
      </p:sp>
    </p:spTree>
    <p:extLst>
      <p:ext uri="{BB962C8B-B14F-4D97-AF65-F5344CB8AC3E}">
        <p14:creationId xmlns:p14="http://schemas.microsoft.com/office/powerpoint/2010/main" val="1073246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7676EDB-14B6-4415-9605-DE8A5E101D17}" type="slidenum">
              <a:rPr lang="zh-TW" altLang="en-US" smtClean="0"/>
              <a:t>15</a:t>
            </a:fld>
            <a:endParaRPr lang="zh-TW" altLang="en-US"/>
          </a:p>
        </p:txBody>
      </p:sp>
    </p:spTree>
    <p:extLst>
      <p:ext uri="{BB962C8B-B14F-4D97-AF65-F5344CB8AC3E}">
        <p14:creationId xmlns:p14="http://schemas.microsoft.com/office/powerpoint/2010/main" val="2451834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7676EDB-14B6-4415-9605-DE8A5E101D17}" type="slidenum">
              <a:rPr lang="zh-TW" altLang="en-US" smtClean="0"/>
              <a:t>16</a:t>
            </a:fld>
            <a:endParaRPr lang="zh-TW" altLang="en-US"/>
          </a:p>
        </p:txBody>
      </p:sp>
    </p:spTree>
    <p:extLst>
      <p:ext uri="{BB962C8B-B14F-4D97-AF65-F5344CB8AC3E}">
        <p14:creationId xmlns:p14="http://schemas.microsoft.com/office/powerpoint/2010/main" val="3224843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7676EDB-14B6-4415-9605-DE8A5E101D17}" type="slidenum">
              <a:rPr lang="zh-TW" altLang="en-US" smtClean="0"/>
              <a:t>17</a:t>
            </a:fld>
            <a:endParaRPr lang="zh-TW" altLang="en-US"/>
          </a:p>
        </p:txBody>
      </p:sp>
    </p:spTree>
    <p:extLst>
      <p:ext uri="{BB962C8B-B14F-4D97-AF65-F5344CB8AC3E}">
        <p14:creationId xmlns:p14="http://schemas.microsoft.com/office/powerpoint/2010/main" val="1137394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7676EDB-14B6-4415-9605-DE8A5E101D17}" type="slidenum">
              <a:rPr lang="zh-TW" altLang="en-US" smtClean="0"/>
              <a:t>18</a:t>
            </a:fld>
            <a:endParaRPr lang="zh-TW" altLang="en-US"/>
          </a:p>
        </p:txBody>
      </p:sp>
    </p:spTree>
    <p:extLst>
      <p:ext uri="{BB962C8B-B14F-4D97-AF65-F5344CB8AC3E}">
        <p14:creationId xmlns:p14="http://schemas.microsoft.com/office/powerpoint/2010/main" val="943670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7676EDB-14B6-4415-9605-DE8A5E101D17}" type="slidenum">
              <a:rPr lang="zh-TW" altLang="en-US" smtClean="0"/>
              <a:t>19</a:t>
            </a:fld>
            <a:endParaRPr lang="zh-TW" altLang="en-US"/>
          </a:p>
        </p:txBody>
      </p:sp>
    </p:spTree>
    <p:extLst>
      <p:ext uri="{BB962C8B-B14F-4D97-AF65-F5344CB8AC3E}">
        <p14:creationId xmlns:p14="http://schemas.microsoft.com/office/powerpoint/2010/main" val="2109334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7676EDB-14B6-4415-9605-DE8A5E101D17}" type="slidenum">
              <a:rPr lang="zh-TW" altLang="en-US" smtClean="0"/>
              <a:t>2</a:t>
            </a:fld>
            <a:endParaRPr lang="zh-TW" altLang="en-US"/>
          </a:p>
        </p:txBody>
      </p:sp>
    </p:spTree>
    <p:extLst>
      <p:ext uri="{BB962C8B-B14F-4D97-AF65-F5344CB8AC3E}">
        <p14:creationId xmlns:p14="http://schemas.microsoft.com/office/powerpoint/2010/main" val="2205764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7676EDB-14B6-4415-9605-DE8A5E101D17}" type="slidenum">
              <a:rPr lang="zh-TW" altLang="en-US" smtClean="0"/>
              <a:t>20</a:t>
            </a:fld>
            <a:endParaRPr lang="zh-TW" altLang="en-US"/>
          </a:p>
        </p:txBody>
      </p:sp>
    </p:spTree>
    <p:extLst>
      <p:ext uri="{BB962C8B-B14F-4D97-AF65-F5344CB8AC3E}">
        <p14:creationId xmlns:p14="http://schemas.microsoft.com/office/powerpoint/2010/main" val="2924150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7676EDB-14B6-4415-9605-DE8A5E101D17}" type="slidenum">
              <a:rPr lang="zh-TW" altLang="en-US" smtClean="0"/>
              <a:t>21</a:t>
            </a:fld>
            <a:endParaRPr lang="zh-TW" altLang="en-US"/>
          </a:p>
        </p:txBody>
      </p:sp>
    </p:spTree>
    <p:extLst>
      <p:ext uri="{BB962C8B-B14F-4D97-AF65-F5344CB8AC3E}">
        <p14:creationId xmlns:p14="http://schemas.microsoft.com/office/powerpoint/2010/main" val="2574982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7676EDB-14B6-4415-9605-DE8A5E101D17}" type="slidenum">
              <a:rPr lang="zh-TW" altLang="en-US" smtClean="0"/>
              <a:t>22</a:t>
            </a:fld>
            <a:endParaRPr lang="zh-TW" altLang="en-US"/>
          </a:p>
        </p:txBody>
      </p:sp>
    </p:spTree>
    <p:extLst>
      <p:ext uri="{BB962C8B-B14F-4D97-AF65-F5344CB8AC3E}">
        <p14:creationId xmlns:p14="http://schemas.microsoft.com/office/powerpoint/2010/main" val="33551708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7676EDB-14B6-4415-9605-DE8A5E101D17}" type="slidenum">
              <a:rPr lang="zh-TW" altLang="en-US" smtClean="0"/>
              <a:t>23</a:t>
            </a:fld>
            <a:endParaRPr lang="zh-TW" altLang="en-US"/>
          </a:p>
        </p:txBody>
      </p:sp>
    </p:spTree>
    <p:extLst>
      <p:ext uri="{BB962C8B-B14F-4D97-AF65-F5344CB8AC3E}">
        <p14:creationId xmlns:p14="http://schemas.microsoft.com/office/powerpoint/2010/main" val="34682967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7676EDB-14B6-4415-9605-DE8A5E101D17}" type="slidenum">
              <a:rPr lang="zh-TW" altLang="en-US" smtClean="0"/>
              <a:t>24</a:t>
            </a:fld>
            <a:endParaRPr lang="zh-TW" altLang="en-US"/>
          </a:p>
        </p:txBody>
      </p:sp>
    </p:spTree>
    <p:extLst>
      <p:ext uri="{BB962C8B-B14F-4D97-AF65-F5344CB8AC3E}">
        <p14:creationId xmlns:p14="http://schemas.microsoft.com/office/powerpoint/2010/main" val="10604950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7676EDB-14B6-4415-9605-DE8A5E101D17}" type="slidenum">
              <a:rPr lang="zh-TW" altLang="en-US" smtClean="0"/>
              <a:t>25</a:t>
            </a:fld>
            <a:endParaRPr lang="zh-TW" altLang="en-US"/>
          </a:p>
        </p:txBody>
      </p:sp>
    </p:spTree>
    <p:extLst>
      <p:ext uri="{BB962C8B-B14F-4D97-AF65-F5344CB8AC3E}">
        <p14:creationId xmlns:p14="http://schemas.microsoft.com/office/powerpoint/2010/main" val="17574953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7676EDB-14B6-4415-9605-DE8A5E101D17}" type="slidenum">
              <a:rPr lang="zh-TW" altLang="en-US" smtClean="0"/>
              <a:t>26</a:t>
            </a:fld>
            <a:endParaRPr lang="zh-TW" altLang="en-US"/>
          </a:p>
        </p:txBody>
      </p:sp>
    </p:spTree>
    <p:extLst>
      <p:ext uri="{BB962C8B-B14F-4D97-AF65-F5344CB8AC3E}">
        <p14:creationId xmlns:p14="http://schemas.microsoft.com/office/powerpoint/2010/main" val="25074506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7676EDB-14B6-4415-9605-DE8A5E101D17}" type="slidenum">
              <a:rPr lang="zh-TW" altLang="en-US" smtClean="0"/>
              <a:t>27</a:t>
            </a:fld>
            <a:endParaRPr lang="zh-TW" altLang="en-US"/>
          </a:p>
        </p:txBody>
      </p:sp>
    </p:spTree>
    <p:extLst>
      <p:ext uri="{BB962C8B-B14F-4D97-AF65-F5344CB8AC3E}">
        <p14:creationId xmlns:p14="http://schemas.microsoft.com/office/powerpoint/2010/main" val="10284400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7676EDB-14B6-4415-9605-DE8A5E101D17}" type="slidenum">
              <a:rPr lang="zh-TW" altLang="en-US" smtClean="0"/>
              <a:t>28</a:t>
            </a:fld>
            <a:endParaRPr lang="zh-TW" altLang="en-US"/>
          </a:p>
        </p:txBody>
      </p:sp>
    </p:spTree>
    <p:extLst>
      <p:ext uri="{BB962C8B-B14F-4D97-AF65-F5344CB8AC3E}">
        <p14:creationId xmlns:p14="http://schemas.microsoft.com/office/powerpoint/2010/main" val="1135564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7676EDB-14B6-4415-9605-DE8A5E101D17}" type="slidenum">
              <a:rPr lang="zh-TW" altLang="en-US" smtClean="0"/>
              <a:t>3</a:t>
            </a:fld>
            <a:endParaRPr lang="zh-TW" altLang="en-US"/>
          </a:p>
        </p:txBody>
      </p:sp>
    </p:spTree>
    <p:extLst>
      <p:ext uri="{BB962C8B-B14F-4D97-AF65-F5344CB8AC3E}">
        <p14:creationId xmlns:p14="http://schemas.microsoft.com/office/powerpoint/2010/main" val="171415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7676EDB-14B6-4415-9605-DE8A5E101D17}" type="slidenum">
              <a:rPr lang="zh-TW" altLang="en-US" smtClean="0"/>
              <a:t>4</a:t>
            </a:fld>
            <a:endParaRPr lang="zh-TW" altLang="en-US"/>
          </a:p>
        </p:txBody>
      </p:sp>
    </p:spTree>
    <p:extLst>
      <p:ext uri="{BB962C8B-B14F-4D97-AF65-F5344CB8AC3E}">
        <p14:creationId xmlns:p14="http://schemas.microsoft.com/office/powerpoint/2010/main" val="3601496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7676EDB-14B6-4415-9605-DE8A5E101D17}" type="slidenum">
              <a:rPr lang="zh-TW" altLang="en-US" smtClean="0"/>
              <a:t>5</a:t>
            </a:fld>
            <a:endParaRPr lang="zh-TW" altLang="en-US"/>
          </a:p>
        </p:txBody>
      </p:sp>
    </p:spTree>
    <p:extLst>
      <p:ext uri="{BB962C8B-B14F-4D97-AF65-F5344CB8AC3E}">
        <p14:creationId xmlns:p14="http://schemas.microsoft.com/office/powerpoint/2010/main" val="1907134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7676EDB-14B6-4415-9605-DE8A5E101D17}" type="slidenum">
              <a:rPr lang="zh-TW" altLang="en-US" smtClean="0"/>
              <a:t>6</a:t>
            </a:fld>
            <a:endParaRPr lang="zh-TW" altLang="en-US"/>
          </a:p>
        </p:txBody>
      </p:sp>
    </p:spTree>
    <p:extLst>
      <p:ext uri="{BB962C8B-B14F-4D97-AF65-F5344CB8AC3E}">
        <p14:creationId xmlns:p14="http://schemas.microsoft.com/office/powerpoint/2010/main" val="128154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7676EDB-14B6-4415-9605-DE8A5E101D17}" type="slidenum">
              <a:rPr lang="zh-TW" altLang="en-US" smtClean="0"/>
              <a:t>7</a:t>
            </a:fld>
            <a:endParaRPr lang="zh-TW" altLang="en-US"/>
          </a:p>
        </p:txBody>
      </p:sp>
    </p:spTree>
    <p:extLst>
      <p:ext uri="{BB962C8B-B14F-4D97-AF65-F5344CB8AC3E}">
        <p14:creationId xmlns:p14="http://schemas.microsoft.com/office/powerpoint/2010/main" val="819690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7676EDB-14B6-4415-9605-DE8A5E101D17}" type="slidenum">
              <a:rPr lang="zh-TW" altLang="en-US" smtClean="0"/>
              <a:t>8</a:t>
            </a:fld>
            <a:endParaRPr lang="zh-TW" altLang="en-US"/>
          </a:p>
        </p:txBody>
      </p:sp>
    </p:spTree>
    <p:extLst>
      <p:ext uri="{BB962C8B-B14F-4D97-AF65-F5344CB8AC3E}">
        <p14:creationId xmlns:p14="http://schemas.microsoft.com/office/powerpoint/2010/main" val="2044513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7676EDB-14B6-4415-9605-DE8A5E101D17}" type="slidenum">
              <a:rPr lang="zh-TW" altLang="en-US" smtClean="0"/>
              <a:t>9</a:t>
            </a:fld>
            <a:endParaRPr lang="zh-TW" altLang="en-US"/>
          </a:p>
        </p:txBody>
      </p:sp>
    </p:spTree>
    <p:extLst>
      <p:ext uri="{BB962C8B-B14F-4D97-AF65-F5344CB8AC3E}">
        <p14:creationId xmlns:p14="http://schemas.microsoft.com/office/powerpoint/2010/main" val="3354659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441074" y="2138680"/>
            <a:ext cx="6492604" cy="2851573"/>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zh-TW" altLang="en-US"/>
              <a:t>按一下以編輯母片標題樣式</a:t>
            </a:r>
            <a:endParaRPr kumimoji="0" lang="en-US"/>
          </a:p>
        </p:txBody>
      </p:sp>
      <p:sp>
        <p:nvSpPr>
          <p:cNvPr id="17" name="Subtitle 16"/>
          <p:cNvSpPr>
            <a:spLocks noGrp="1"/>
          </p:cNvSpPr>
          <p:nvPr>
            <p:ph type="subTitle" idx="1"/>
          </p:nvPr>
        </p:nvSpPr>
        <p:spPr>
          <a:xfrm>
            <a:off x="441074" y="5034125"/>
            <a:ext cx="6495125" cy="2732758"/>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TW" altLang="en-US"/>
              <a:t>按一下以編輯母片副標題樣式</a:t>
            </a:r>
            <a:endParaRPr kumimoji="0" lang="en-US"/>
          </a:p>
        </p:txBody>
      </p:sp>
      <p:sp>
        <p:nvSpPr>
          <p:cNvPr id="30" name="Date Placeholder 29"/>
          <p:cNvSpPr>
            <a:spLocks noGrp="1"/>
          </p:cNvSpPr>
          <p:nvPr>
            <p:ph type="dt" sz="half" idx="10"/>
          </p:nvPr>
        </p:nvSpPr>
        <p:spPr/>
        <p:txBody>
          <a:bodyPr/>
          <a:lstStyle/>
          <a:p>
            <a:fld id="{0B41426C-B298-4EFC-B9D5-C877A49789CD}" type="datetime1">
              <a:rPr lang="en-US" altLang="zh-TW" smtClean="0"/>
              <a:t>5/25/2023</a:t>
            </a:fld>
            <a:endParaRPr lang="zh-TW" altLang="en-US"/>
          </a:p>
        </p:txBody>
      </p:sp>
      <p:sp>
        <p:nvSpPr>
          <p:cNvPr id="19" name="Footer Placeholder 18"/>
          <p:cNvSpPr>
            <a:spLocks noGrp="1"/>
          </p:cNvSpPr>
          <p:nvPr>
            <p:ph type="ftr" sz="quarter" idx="11"/>
          </p:nvPr>
        </p:nvSpPr>
        <p:spPr/>
        <p:txBody>
          <a:bodyPr/>
          <a:lstStyle/>
          <a:p>
            <a:endParaRPr lang="zh-TW" altLang="en-US"/>
          </a:p>
        </p:txBody>
      </p:sp>
      <p:sp>
        <p:nvSpPr>
          <p:cNvPr id="27" name="Slide Number Placeholder 26"/>
          <p:cNvSpPr>
            <a:spLocks noGrp="1"/>
          </p:cNvSpPr>
          <p:nvPr>
            <p:ph type="sldNum" sz="quarter" idx="12"/>
          </p:nvPr>
        </p:nvSpPr>
        <p:spPr/>
        <p:txBody>
          <a:bodyPr/>
          <a:lstStyle/>
          <a:p>
            <a:fld id="{DD0F484B-CFAF-43D5-972C-56DA1179A0D1}" type="slidenum">
              <a:rPr lang="zh-TW" altLang="en-US" smtClean="0"/>
              <a:t>‹#›</a:t>
            </a:fld>
            <a:endParaRPr lang="zh-TW"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zh-TW" altLang="en-US"/>
              <a:t>按一下以編輯母片標題樣式</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4" name="Date Placeholder 3"/>
          <p:cNvSpPr>
            <a:spLocks noGrp="1"/>
          </p:cNvSpPr>
          <p:nvPr>
            <p:ph type="dt" sz="half" idx="10"/>
          </p:nvPr>
        </p:nvSpPr>
        <p:spPr/>
        <p:txBody>
          <a:bodyPr/>
          <a:lstStyle/>
          <a:p>
            <a:fld id="{54171348-0094-4EFB-A530-9BE52502993D}" type="datetime1">
              <a:rPr lang="en-US" altLang="zh-TW" smtClean="0"/>
              <a:t>5/25/2023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D0F484B-CFAF-43D5-972C-56DA1179A0D1}" type="slidenum">
              <a:rPr lang="zh-TW" altLang="en-US" smtClean="0"/>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81916" y="1425789"/>
            <a:ext cx="1701284" cy="8126490"/>
          </a:xfrm>
        </p:spPr>
        <p:txBody>
          <a:bodyPr vert="eaVert"/>
          <a:lstStyle/>
          <a:p>
            <a:r>
              <a:rPr kumimoji="0" lang="zh-TW" altLang="en-US"/>
              <a:t>按一下以編輯母片標題樣式</a:t>
            </a:r>
            <a:endParaRPr kumimoji="0" lang="en-US"/>
          </a:p>
        </p:txBody>
      </p:sp>
      <p:sp>
        <p:nvSpPr>
          <p:cNvPr id="3" name="Vertical Text Placeholder 2"/>
          <p:cNvSpPr>
            <a:spLocks noGrp="1"/>
          </p:cNvSpPr>
          <p:nvPr>
            <p:ph type="body" orient="vert" idx="1"/>
          </p:nvPr>
        </p:nvSpPr>
        <p:spPr>
          <a:xfrm>
            <a:off x="378063" y="1425789"/>
            <a:ext cx="4977831" cy="8126490"/>
          </a:xfrm>
        </p:spPr>
        <p:txBody>
          <a:bodyPr vert="eaVert"/>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4" name="Date Placeholder 3"/>
          <p:cNvSpPr>
            <a:spLocks noGrp="1"/>
          </p:cNvSpPr>
          <p:nvPr>
            <p:ph type="dt" sz="half" idx="10"/>
          </p:nvPr>
        </p:nvSpPr>
        <p:spPr/>
        <p:txBody>
          <a:bodyPr/>
          <a:lstStyle/>
          <a:p>
            <a:fld id="{8C0BCB65-6FC2-4775-B342-78F231954F1D}" type="datetime1">
              <a:rPr lang="en-US" altLang="zh-TW" smtClean="0"/>
              <a:t>5/25/2023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D0F484B-CFAF-43D5-972C-56DA1179A0D1}" type="slidenum">
              <a:rPr lang="zh-TW" altLang="en-US" smtClean="0"/>
              <a:t>‹#›</a:t>
            </a:fld>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BD1586AE-43A1-4228-A149-A8FBD1812347}" type="datetime1">
              <a:rPr lang="en-US" altLang="zh-TW" smtClean="0"/>
              <a:t>5/25/2023</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DD0F484B-CFAF-43D5-972C-56DA1179A0D1}" type="slidenum">
              <a:rPr lang="zh-TW" altLang="en-US" smtClean="0"/>
              <a:t>‹#›</a:t>
            </a:fld>
            <a:endParaRPr lang="zh-TW" altLang="en-US"/>
          </a:p>
        </p:txBody>
      </p:sp>
    </p:spTree>
    <p:extLst>
      <p:ext uri="{BB962C8B-B14F-4D97-AF65-F5344CB8AC3E}">
        <p14:creationId xmlns:p14="http://schemas.microsoft.com/office/powerpoint/2010/main" val="1751442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14" name="標題 13"/>
          <p:cNvSpPr>
            <a:spLocks noGrp="1"/>
          </p:cNvSpPr>
          <p:nvPr>
            <p:ph type="ctrTitle"/>
          </p:nvPr>
        </p:nvSpPr>
        <p:spPr>
          <a:xfrm>
            <a:off x="1184598" y="561174"/>
            <a:ext cx="6124623" cy="2295517"/>
          </a:xfrm>
        </p:spPr>
        <p:txBody>
          <a:bodyPr anchor="b"/>
          <a:lstStyle>
            <a:lvl1pPr algn="l">
              <a:defRPr/>
            </a:lvl1pPr>
            <a:extLst/>
          </a:lstStyle>
          <a:p>
            <a:r>
              <a:rPr kumimoji="0" lang="zh-TW" altLang="en-US"/>
              <a:t>按一下以編輯母片標題樣式</a:t>
            </a:r>
            <a:endParaRPr kumimoji="0" lang="en-US"/>
          </a:p>
        </p:txBody>
      </p:sp>
      <p:sp>
        <p:nvSpPr>
          <p:cNvPr id="22" name="副標題 21"/>
          <p:cNvSpPr>
            <a:spLocks noGrp="1"/>
          </p:cNvSpPr>
          <p:nvPr>
            <p:ph type="subTitle" idx="1"/>
          </p:nvPr>
        </p:nvSpPr>
        <p:spPr>
          <a:xfrm>
            <a:off x="1184598" y="2884729"/>
            <a:ext cx="6124623" cy="2732758"/>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zh-TW" altLang="en-US"/>
              <a:t>按一下以編輯母片副標題樣式</a:t>
            </a:r>
            <a:endParaRPr kumimoji="0" lang="en-US"/>
          </a:p>
        </p:txBody>
      </p:sp>
      <p:sp>
        <p:nvSpPr>
          <p:cNvPr id="7" name="日期版面配置區 6"/>
          <p:cNvSpPr>
            <a:spLocks noGrp="1"/>
          </p:cNvSpPr>
          <p:nvPr>
            <p:ph type="dt" sz="half" idx="10"/>
          </p:nvPr>
        </p:nvSpPr>
        <p:spPr/>
        <p:txBody>
          <a:bodyPr/>
          <a:lstStyle/>
          <a:p>
            <a:fld id="{7253EC0D-2A0D-4C55-BDAA-346CBC0A0246}" type="datetime1">
              <a:rPr lang="en-US" altLang="zh-TW" smtClean="0"/>
              <a:t>5/25/2023</a:t>
            </a:fld>
            <a:endParaRPr lang="zh-TW" altLang="en-US"/>
          </a:p>
        </p:txBody>
      </p:sp>
      <p:sp>
        <p:nvSpPr>
          <p:cNvPr id="20" name="頁尾版面配置區 19"/>
          <p:cNvSpPr>
            <a:spLocks noGrp="1"/>
          </p:cNvSpPr>
          <p:nvPr>
            <p:ph type="ftr" sz="quarter" idx="11"/>
          </p:nvPr>
        </p:nvSpPr>
        <p:spPr/>
        <p:txBody>
          <a:bodyPr/>
          <a:lstStyle/>
          <a:p>
            <a:endParaRPr lang="zh-TW" altLang="en-US"/>
          </a:p>
        </p:txBody>
      </p:sp>
      <p:sp>
        <p:nvSpPr>
          <p:cNvPr id="10" name="投影片編號版面配置區 9"/>
          <p:cNvSpPr>
            <a:spLocks noGrp="1"/>
          </p:cNvSpPr>
          <p:nvPr>
            <p:ph type="sldNum" sz="quarter" idx="12"/>
          </p:nvPr>
        </p:nvSpPr>
        <p:spPr/>
        <p:txBody>
          <a:bodyPr/>
          <a:lstStyle/>
          <a:p>
            <a:fld id="{DD0F484B-CFAF-43D5-972C-56DA1179A0D1}" type="slidenum">
              <a:rPr lang="zh-TW" altLang="en-US" smtClean="0"/>
              <a:t>‹#›</a:t>
            </a:fld>
            <a:endParaRPr lang="zh-TW" altLang="en-US"/>
          </a:p>
        </p:txBody>
      </p:sp>
      <p:sp>
        <p:nvSpPr>
          <p:cNvPr id="8" name="橢圓 7"/>
          <p:cNvSpPr/>
          <p:nvPr/>
        </p:nvSpPr>
        <p:spPr>
          <a:xfrm>
            <a:off x="761942" y="2204484"/>
            <a:ext cx="173909" cy="327931"/>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橢圓 8"/>
          <p:cNvSpPr/>
          <p:nvPr/>
        </p:nvSpPr>
        <p:spPr>
          <a:xfrm>
            <a:off x="956880" y="2097229"/>
            <a:ext cx="52929" cy="99805"/>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3" name="內容版面配置區 2"/>
          <p:cNvSpPr>
            <a:spLocks noGrp="1"/>
          </p:cNvSpPr>
          <p:nvPr>
            <p:ph idx="1"/>
          </p:nvPr>
        </p:nvSpPr>
        <p:spPr/>
        <p:txBody>
          <a:body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4" name="日期版面配置區 3"/>
          <p:cNvSpPr>
            <a:spLocks noGrp="1"/>
          </p:cNvSpPr>
          <p:nvPr>
            <p:ph type="dt" sz="half" idx="10"/>
          </p:nvPr>
        </p:nvSpPr>
        <p:spPr/>
        <p:txBody>
          <a:bodyPr/>
          <a:lstStyle/>
          <a:p>
            <a:fld id="{D11D7472-C657-4241-B1CD-2E83706E9ED8}" type="datetime1">
              <a:rPr lang="en-US" altLang="zh-TW" smtClean="0"/>
              <a:t>5/25/2023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DD0F484B-CFAF-43D5-972C-56DA1179A0D1}" type="slidenum">
              <a:rPr lang="zh-TW" altLang="en-US" smtClean="0"/>
              <a:t>‹#›</a:t>
            </a:fld>
            <a:endParaRPr lang="zh-TW"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7" name="矩形 6"/>
          <p:cNvSpPr/>
          <p:nvPr/>
        </p:nvSpPr>
        <p:spPr>
          <a:xfrm>
            <a:off x="1887744" y="-84"/>
            <a:ext cx="5670947" cy="1069348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標題 1"/>
          <p:cNvSpPr>
            <a:spLocks noGrp="1"/>
          </p:cNvSpPr>
          <p:nvPr>
            <p:ph type="title"/>
          </p:nvPr>
        </p:nvSpPr>
        <p:spPr>
          <a:xfrm>
            <a:off x="2132098" y="4054581"/>
            <a:ext cx="5292884" cy="3564467"/>
          </a:xfrm>
        </p:spPr>
        <p:txBody>
          <a:bodyPr anchor="t"/>
          <a:lstStyle>
            <a:lvl1pPr algn="l">
              <a:lnSpc>
                <a:spcPts val="4500"/>
              </a:lnSpc>
              <a:buNone/>
              <a:defRPr sz="4000" b="1" cap="all"/>
            </a:lvl1pPr>
            <a:extLst/>
          </a:lstStyle>
          <a:p>
            <a:r>
              <a:rPr kumimoji="0" lang="zh-TW" altLang="en-US"/>
              <a:t>按一下以編輯母片標題樣式</a:t>
            </a:r>
            <a:endParaRPr kumimoji="0" lang="en-US"/>
          </a:p>
        </p:txBody>
      </p:sp>
      <p:sp>
        <p:nvSpPr>
          <p:cNvPr id="3" name="文字版面配置區 2"/>
          <p:cNvSpPr>
            <a:spLocks noGrp="1"/>
          </p:cNvSpPr>
          <p:nvPr>
            <p:ph type="body" idx="1"/>
          </p:nvPr>
        </p:nvSpPr>
        <p:spPr>
          <a:xfrm>
            <a:off x="2132098" y="1663418"/>
            <a:ext cx="5292884" cy="235403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zh-TW" altLang="en-US"/>
              <a:t>按一下以編輯母片文字樣式</a:t>
            </a:r>
          </a:p>
        </p:txBody>
      </p:sp>
      <p:sp>
        <p:nvSpPr>
          <p:cNvPr id="4" name="日期版面配置區 3"/>
          <p:cNvSpPr>
            <a:spLocks noGrp="1"/>
          </p:cNvSpPr>
          <p:nvPr>
            <p:ph type="dt" sz="half" idx="10"/>
          </p:nvPr>
        </p:nvSpPr>
        <p:spPr/>
        <p:txBody>
          <a:bodyPr/>
          <a:lstStyle/>
          <a:p>
            <a:fld id="{6A5B4B31-3A9A-4DCD-AF20-2ED3E188F7C4}" type="datetime1">
              <a:rPr lang="en-US" altLang="zh-TW" smtClean="0"/>
              <a:t>5/25/2023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DD0F484B-CFAF-43D5-972C-56DA1179A0D1}" type="slidenum">
              <a:rPr lang="zh-TW" altLang="en-US" smtClean="0"/>
              <a:t>‹#›</a:t>
            </a:fld>
            <a:endParaRPr lang="zh-TW" altLang="en-US"/>
          </a:p>
        </p:txBody>
      </p:sp>
      <p:sp>
        <p:nvSpPr>
          <p:cNvPr id="10" name="矩形 9"/>
          <p:cNvSpPr/>
          <p:nvPr/>
        </p:nvSpPr>
        <p:spPr bwMode="invGray">
          <a:xfrm>
            <a:off x="1890316" y="0"/>
            <a:ext cx="63011" cy="1069348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橢圓 7"/>
          <p:cNvSpPr/>
          <p:nvPr/>
        </p:nvSpPr>
        <p:spPr>
          <a:xfrm>
            <a:off x="1796313" y="4388778"/>
            <a:ext cx="173909" cy="327931"/>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橢圓 8"/>
          <p:cNvSpPr/>
          <p:nvPr/>
        </p:nvSpPr>
        <p:spPr>
          <a:xfrm>
            <a:off x="1991252" y="4281523"/>
            <a:ext cx="52929" cy="99805"/>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1187118" y="427736"/>
            <a:ext cx="6200236" cy="1782233"/>
          </a:xfrm>
        </p:spPr>
        <p:txBody>
          <a:bodyPr/>
          <a:lstStyle/>
          <a:p>
            <a:r>
              <a:rPr kumimoji="0" lang="zh-TW" altLang="en-US"/>
              <a:t>按一下以編輯母片標題樣式</a:t>
            </a:r>
            <a:endParaRPr kumimoji="0" lang="en-US"/>
          </a:p>
        </p:txBody>
      </p:sp>
      <p:sp>
        <p:nvSpPr>
          <p:cNvPr id="3" name="內容版面配置區 2"/>
          <p:cNvSpPr>
            <a:spLocks noGrp="1"/>
          </p:cNvSpPr>
          <p:nvPr>
            <p:ph sz="half" idx="1"/>
          </p:nvPr>
        </p:nvSpPr>
        <p:spPr>
          <a:xfrm>
            <a:off x="1187118" y="2376311"/>
            <a:ext cx="3024505" cy="7271512"/>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4" name="內容版面配置區 3"/>
          <p:cNvSpPr>
            <a:spLocks noGrp="1"/>
          </p:cNvSpPr>
          <p:nvPr>
            <p:ph sz="half" idx="2"/>
          </p:nvPr>
        </p:nvSpPr>
        <p:spPr>
          <a:xfrm>
            <a:off x="4362849" y="2376311"/>
            <a:ext cx="3024505" cy="7271512"/>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5" name="日期版面配置區 4"/>
          <p:cNvSpPr>
            <a:spLocks noGrp="1"/>
          </p:cNvSpPr>
          <p:nvPr>
            <p:ph type="dt" sz="half" idx="10"/>
          </p:nvPr>
        </p:nvSpPr>
        <p:spPr/>
        <p:txBody>
          <a:bodyPr/>
          <a:lstStyle/>
          <a:p>
            <a:fld id="{FDE0FD76-A9FB-4FA4-99E1-0D14BD63F4C6}" type="datetime1">
              <a:rPr lang="en-US" altLang="zh-TW" smtClean="0"/>
              <a:t>5/25/2023</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DD0F484B-CFAF-43D5-972C-56DA1179A0D1}" type="slidenum">
              <a:rPr lang="zh-TW" altLang="en-US" smtClean="0"/>
              <a:t>‹#›</a:t>
            </a:fld>
            <a:endParaRPr lang="zh-TW"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378063" y="8046302"/>
            <a:ext cx="6805137" cy="1782233"/>
          </a:xfrm>
        </p:spPr>
        <p:txBody>
          <a:bodyPr anchor="ctr"/>
          <a:lstStyle>
            <a:lvl1pPr algn="ctr">
              <a:defRPr sz="4500" b="1" cap="none" baseline="0"/>
            </a:lvl1pPr>
            <a:extLst/>
          </a:lstStyle>
          <a:p>
            <a:r>
              <a:rPr kumimoji="0" lang="zh-TW" altLang="en-US"/>
              <a:t>按一下以編輯母片標題樣式</a:t>
            </a:r>
            <a:endParaRPr kumimoji="0" lang="en-US"/>
          </a:p>
        </p:txBody>
      </p:sp>
      <p:sp>
        <p:nvSpPr>
          <p:cNvPr id="3" name="文字版面配置區 2"/>
          <p:cNvSpPr>
            <a:spLocks noGrp="1"/>
          </p:cNvSpPr>
          <p:nvPr>
            <p:ph type="body" idx="1"/>
          </p:nvPr>
        </p:nvSpPr>
        <p:spPr>
          <a:xfrm>
            <a:off x="378063" y="511870"/>
            <a:ext cx="3326956" cy="998051"/>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a:t>按一下以編輯母片文字樣式</a:t>
            </a:r>
          </a:p>
        </p:txBody>
      </p:sp>
      <p:sp>
        <p:nvSpPr>
          <p:cNvPr id="4" name="文字版面配置區 3"/>
          <p:cNvSpPr>
            <a:spLocks noGrp="1"/>
          </p:cNvSpPr>
          <p:nvPr>
            <p:ph type="body" sz="half" idx="3"/>
          </p:nvPr>
        </p:nvSpPr>
        <p:spPr>
          <a:xfrm>
            <a:off x="3856244" y="511870"/>
            <a:ext cx="3326956" cy="998051"/>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a:t>按一下以編輯母片文字樣式</a:t>
            </a:r>
          </a:p>
        </p:txBody>
      </p:sp>
      <p:sp>
        <p:nvSpPr>
          <p:cNvPr id="5" name="內容版面配置區 4"/>
          <p:cNvSpPr>
            <a:spLocks noGrp="1"/>
          </p:cNvSpPr>
          <p:nvPr>
            <p:ph sz="quarter" idx="2"/>
          </p:nvPr>
        </p:nvSpPr>
        <p:spPr>
          <a:xfrm>
            <a:off x="378063" y="1511446"/>
            <a:ext cx="3326956" cy="641604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6" name="內容版面配置區 5"/>
          <p:cNvSpPr>
            <a:spLocks noGrp="1"/>
          </p:cNvSpPr>
          <p:nvPr>
            <p:ph sz="quarter" idx="4"/>
          </p:nvPr>
        </p:nvSpPr>
        <p:spPr>
          <a:xfrm>
            <a:off x="3856244" y="1511446"/>
            <a:ext cx="3326956" cy="641604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7" name="日期版面配置區 6"/>
          <p:cNvSpPr>
            <a:spLocks noGrp="1"/>
          </p:cNvSpPr>
          <p:nvPr>
            <p:ph type="dt" sz="half" idx="10"/>
          </p:nvPr>
        </p:nvSpPr>
        <p:spPr/>
        <p:txBody>
          <a:bodyPr/>
          <a:lstStyle/>
          <a:p>
            <a:fld id="{F74C56C6-161C-4A6C-B960-843D15D01A84}" type="datetime1">
              <a:rPr lang="en-US" altLang="zh-TW" smtClean="0"/>
              <a:t>5/25/2023</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DD0F484B-CFAF-43D5-972C-56DA1179A0D1}" type="slidenum">
              <a:rPr lang="zh-TW" altLang="en-US" smtClean="0"/>
              <a:t>‹#›</a:t>
            </a:fld>
            <a:endParaRPr lang="zh-TW"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1187118" y="427736"/>
            <a:ext cx="6200236" cy="1782233"/>
          </a:xfrm>
        </p:spPr>
        <p:txBody>
          <a:bodyPr anchor="ctr"/>
          <a:lstStyle/>
          <a:p>
            <a:r>
              <a:rPr kumimoji="0" lang="zh-TW" altLang="en-US"/>
              <a:t>按一下以編輯母片標題樣式</a:t>
            </a:r>
            <a:endParaRPr kumimoji="0" lang="en-US"/>
          </a:p>
        </p:txBody>
      </p:sp>
      <p:sp>
        <p:nvSpPr>
          <p:cNvPr id="3" name="日期版面配置區 2"/>
          <p:cNvSpPr>
            <a:spLocks noGrp="1"/>
          </p:cNvSpPr>
          <p:nvPr>
            <p:ph type="dt" sz="half" idx="10"/>
          </p:nvPr>
        </p:nvSpPr>
        <p:spPr/>
        <p:txBody>
          <a:bodyPr/>
          <a:lstStyle/>
          <a:p>
            <a:fld id="{DC79C0FA-5B17-4403-9837-908DD5577B61}" type="datetime1">
              <a:rPr lang="en-US" altLang="zh-TW" smtClean="0"/>
              <a:t>5/25/2023</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DD0F484B-CFAF-43D5-972C-56DA1179A0D1}" type="slidenum">
              <a:rPr lang="zh-TW" altLang="en-US" smtClean="0"/>
              <a:t>‹#›</a:t>
            </a:fld>
            <a:endParaRPr lang="zh-TW"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矩形 4"/>
          <p:cNvSpPr/>
          <p:nvPr/>
        </p:nvSpPr>
        <p:spPr>
          <a:xfrm>
            <a:off x="839300" y="0"/>
            <a:ext cx="6721963" cy="106934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日期版面配置區 1"/>
          <p:cNvSpPr>
            <a:spLocks noGrp="1"/>
          </p:cNvSpPr>
          <p:nvPr>
            <p:ph type="dt" sz="half" idx="10"/>
          </p:nvPr>
        </p:nvSpPr>
        <p:spPr/>
        <p:txBody>
          <a:bodyPr/>
          <a:lstStyle/>
          <a:p>
            <a:fld id="{87A82D7B-FDFD-48EA-AE71-EE532677A8EE}" type="datetime1">
              <a:rPr lang="en-US" altLang="zh-TW" smtClean="0"/>
              <a:t>5/25/2023</a:t>
            </a:fld>
            <a:endParaRPr lang="en-US"/>
          </a:p>
        </p:txBody>
      </p:sp>
      <p:sp>
        <p:nvSpPr>
          <p:cNvPr id="3" name="頁尾版面配置區 2"/>
          <p:cNvSpPr>
            <a:spLocks noGrp="1"/>
          </p:cNvSpPr>
          <p:nvPr>
            <p:ph type="ftr" sz="quarter" idx="11"/>
          </p:nvPr>
        </p:nvSpPr>
        <p:spPr/>
        <p:txBody>
          <a:bodyPr/>
          <a:lstStyle/>
          <a:p>
            <a:endParaRPr kumimoji="0" lang="en-US"/>
          </a:p>
        </p:txBody>
      </p:sp>
      <p:sp>
        <p:nvSpPr>
          <p:cNvPr id="4" name="投影片編號版面配置區 3"/>
          <p:cNvSpPr>
            <a:spLocks noGrp="1"/>
          </p:cNvSpPr>
          <p:nvPr>
            <p:ph type="sldNum" sz="quarter" idx="12"/>
          </p:nvPr>
        </p:nvSpPr>
        <p:spPr/>
        <p:txBody>
          <a:bodyPr/>
          <a:lstStyle/>
          <a:p>
            <a:r>
              <a:rPr lang="zh-TW" altLang="en-US"/>
              <a:t>第</a:t>
            </a:r>
            <a:fld id="{DD0F484B-CFAF-43D5-972C-56DA1179A0D1}" type="slidenum">
              <a:rPr lang="zh-TW" altLang="en-US" smtClean="0"/>
              <a:t>‹#›</a:t>
            </a:fld>
            <a:r>
              <a:rPr lang="zh-TW" altLang="en-US"/>
              <a:t>頁</a:t>
            </a:r>
            <a:r>
              <a:rPr lang="en-US" altLang="zh-TW"/>
              <a:t>/</a:t>
            </a:r>
            <a:r>
              <a:rPr lang="zh-TW" altLang="en-US"/>
              <a:t>共</a:t>
            </a:r>
            <a:r>
              <a:rPr lang="en-US" altLang="zh-TW"/>
              <a:t>4</a:t>
            </a:r>
            <a:r>
              <a:rPr lang="zh-TW" altLang="en-US"/>
              <a:t>頁</a:t>
            </a:r>
            <a:endParaRPr lang="zh-TW" altLang="en-US" dirty="0"/>
          </a:p>
        </p:txBody>
      </p:sp>
      <p:sp>
        <p:nvSpPr>
          <p:cNvPr id="6" name="矩形 5"/>
          <p:cNvSpPr/>
          <p:nvPr/>
        </p:nvSpPr>
        <p:spPr bwMode="invGray">
          <a:xfrm>
            <a:off x="839300" y="-84"/>
            <a:ext cx="60490" cy="1069348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zh-TW" altLang="en-US"/>
              <a:t>按一下以編輯母片標題樣式</a:t>
            </a:r>
            <a:endParaRPr kumimoji="0" lang="en-US"/>
          </a:p>
        </p:txBody>
      </p:sp>
      <p:sp>
        <p:nvSpPr>
          <p:cNvPr id="3" name="Content Placeholder 2"/>
          <p:cNvSpPr>
            <a:spLocks noGrp="1"/>
          </p:cNvSpPr>
          <p:nvPr>
            <p:ph idx="1"/>
          </p:nvPr>
        </p:nvSpPr>
        <p:spPr/>
        <p:txBody>
          <a:body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4" name="Date Placeholder 3"/>
          <p:cNvSpPr>
            <a:spLocks noGrp="1"/>
          </p:cNvSpPr>
          <p:nvPr>
            <p:ph type="dt" sz="half" idx="10"/>
          </p:nvPr>
        </p:nvSpPr>
        <p:spPr/>
        <p:txBody>
          <a:bodyPr/>
          <a:lstStyle/>
          <a:p>
            <a:fld id="{E3A5A92D-7CDF-4575-B10F-C4CCB1D72749}" type="datetime1">
              <a:rPr lang="en-US" altLang="zh-TW" smtClean="0"/>
              <a:t>5/25/2023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D0F484B-CFAF-43D5-972C-56DA1179A0D1}" type="slidenum">
              <a:rPr lang="zh-TW" altLang="en-US" smtClean="0"/>
              <a:t>‹#›</a:t>
            </a:fld>
            <a:endParaRPr lang="zh-TW"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378063" y="338013"/>
            <a:ext cx="3150526" cy="1811937"/>
          </a:xfrm>
          <a:ln>
            <a:noFill/>
          </a:ln>
        </p:spPr>
        <p:txBody>
          <a:bodyPr anchor="b"/>
          <a:lstStyle>
            <a:lvl1pPr algn="l">
              <a:lnSpc>
                <a:spcPts val="2000"/>
              </a:lnSpc>
              <a:buNone/>
              <a:defRPr sz="2200" b="1" cap="all" baseline="0"/>
            </a:lvl1pPr>
            <a:extLst/>
          </a:lstStyle>
          <a:p>
            <a:r>
              <a:rPr kumimoji="0" lang="zh-TW" altLang="en-US"/>
              <a:t>按一下以編輯母片標題樣式</a:t>
            </a:r>
            <a:endParaRPr kumimoji="0" lang="en-US"/>
          </a:p>
        </p:txBody>
      </p:sp>
      <p:sp>
        <p:nvSpPr>
          <p:cNvPr id="3" name="文字版面配置區 2"/>
          <p:cNvSpPr>
            <a:spLocks noGrp="1"/>
          </p:cNvSpPr>
          <p:nvPr>
            <p:ph type="body" idx="2"/>
          </p:nvPr>
        </p:nvSpPr>
        <p:spPr>
          <a:xfrm>
            <a:off x="378063" y="2193821"/>
            <a:ext cx="3150526" cy="1089143"/>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zh-TW" altLang="en-US"/>
              <a:t>按一下以編輯母片文字樣式</a:t>
            </a:r>
          </a:p>
        </p:txBody>
      </p:sp>
      <p:sp>
        <p:nvSpPr>
          <p:cNvPr id="4" name="內容版面配置區 3"/>
          <p:cNvSpPr>
            <a:spLocks noGrp="1"/>
          </p:cNvSpPr>
          <p:nvPr>
            <p:ph sz="half" idx="1"/>
          </p:nvPr>
        </p:nvSpPr>
        <p:spPr>
          <a:xfrm>
            <a:off x="378063" y="3326836"/>
            <a:ext cx="6742126" cy="6225441"/>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5" name="日期版面配置區 4"/>
          <p:cNvSpPr>
            <a:spLocks noGrp="1"/>
          </p:cNvSpPr>
          <p:nvPr>
            <p:ph type="dt" sz="half" idx="10"/>
          </p:nvPr>
        </p:nvSpPr>
        <p:spPr/>
        <p:txBody>
          <a:bodyPr/>
          <a:lstStyle/>
          <a:p>
            <a:fld id="{F1D287FF-A5C3-4CC9-B29E-55F9C950C429}" type="datetime1">
              <a:rPr lang="en-US" altLang="zh-TW" smtClean="0"/>
              <a:t>5/25/2023</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DD0F484B-CFAF-43D5-972C-56DA1179A0D1}" type="slidenum">
              <a:rPr lang="zh-TW" altLang="en-US" smtClean="0"/>
              <a:t>‹#›</a:t>
            </a:fld>
            <a:endParaRPr lang="zh-TW"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4867932" y="1663418"/>
            <a:ext cx="2268379" cy="3089204"/>
          </a:xfrm>
        </p:spPr>
        <p:txBody>
          <a:bodyPr anchor="b">
            <a:noAutofit/>
          </a:bodyPr>
          <a:lstStyle>
            <a:lvl1pPr algn="l">
              <a:buNone/>
              <a:defRPr sz="2100" b="1">
                <a:effectLst/>
              </a:defRPr>
            </a:lvl1pPr>
            <a:extLst/>
          </a:lstStyle>
          <a:p>
            <a:r>
              <a:rPr kumimoji="0" lang="zh-TW" altLang="en-US"/>
              <a:t>按一下以編輯母片標題樣式</a:t>
            </a:r>
            <a:endParaRPr kumimoji="0" lang="en-US"/>
          </a:p>
        </p:txBody>
      </p:sp>
      <p:sp>
        <p:nvSpPr>
          <p:cNvPr id="5" name="日期版面配置區 4"/>
          <p:cNvSpPr>
            <a:spLocks noGrp="1"/>
          </p:cNvSpPr>
          <p:nvPr>
            <p:ph type="dt" sz="half" idx="10"/>
          </p:nvPr>
        </p:nvSpPr>
        <p:spPr/>
        <p:txBody>
          <a:bodyPr/>
          <a:lstStyle/>
          <a:p>
            <a:fld id="{D2FE096A-F8E0-4E62-A433-EA477B1D6A46}" type="datetime1">
              <a:rPr lang="en-US" altLang="zh-TW" smtClean="0"/>
              <a:t>5/25/2023</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DD0F484B-CFAF-43D5-972C-56DA1179A0D1}" type="slidenum">
              <a:rPr lang="zh-TW" altLang="en-US" smtClean="0"/>
              <a:t>‹#›</a:t>
            </a:fld>
            <a:endParaRPr lang="zh-TW" altLang="en-US"/>
          </a:p>
        </p:txBody>
      </p:sp>
      <p:sp>
        <p:nvSpPr>
          <p:cNvPr id="8" name="矩形 7"/>
          <p:cNvSpPr/>
          <p:nvPr/>
        </p:nvSpPr>
        <p:spPr>
          <a:xfrm>
            <a:off x="630105" y="1663418"/>
            <a:ext cx="3780632" cy="7128933"/>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圖片版面配置區 2"/>
          <p:cNvSpPr>
            <a:spLocks noGrp="1"/>
          </p:cNvSpPr>
          <p:nvPr>
            <p:ph type="pic" idx="1"/>
          </p:nvPr>
        </p:nvSpPr>
        <p:spPr>
          <a:xfrm>
            <a:off x="693116" y="1782239"/>
            <a:ext cx="3654610" cy="5480065"/>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zh-TW" altLang="en-US"/>
              <a:t>按一下圖示以新增圖片</a:t>
            </a:r>
            <a:endParaRPr kumimoji="0" lang="en-US" dirty="0"/>
          </a:p>
        </p:txBody>
      </p:sp>
      <p:sp>
        <p:nvSpPr>
          <p:cNvPr id="9" name="流程圖: 程序 8"/>
          <p:cNvSpPr/>
          <p:nvPr/>
        </p:nvSpPr>
        <p:spPr>
          <a:xfrm rot="19468671">
            <a:off x="328056" y="1488065"/>
            <a:ext cx="567095" cy="318572"/>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流程圖: 程序 9"/>
          <p:cNvSpPr/>
          <p:nvPr/>
        </p:nvSpPr>
        <p:spPr>
          <a:xfrm rot="2103354" flipH="1">
            <a:off x="4137581" y="1460692"/>
            <a:ext cx="536850" cy="318572"/>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文字版面配置區 3"/>
          <p:cNvSpPr>
            <a:spLocks noGrp="1"/>
          </p:cNvSpPr>
          <p:nvPr>
            <p:ph type="body" sz="half" idx="2"/>
          </p:nvPr>
        </p:nvSpPr>
        <p:spPr>
          <a:xfrm>
            <a:off x="693116" y="7485380"/>
            <a:ext cx="3654610" cy="1188156"/>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zh-TW" altLang="en-US"/>
              <a:t>按一下以編輯母片文字樣式</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a:t>按一下以編輯母片標題樣式</a:t>
            </a:r>
            <a:endParaRPr kumimoji="0" lang="en-US"/>
          </a:p>
        </p:txBody>
      </p:sp>
      <p:sp>
        <p:nvSpPr>
          <p:cNvPr id="3" name="直排文字版面配置區 2"/>
          <p:cNvSpPr>
            <a:spLocks noGrp="1"/>
          </p:cNvSpPr>
          <p:nvPr>
            <p:ph type="body" orient="vert" idx="1"/>
          </p:nvPr>
        </p:nvSpPr>
        <p:spPr/>
        <p:txBody>
          <a:bodyPr vert="eaVert"/>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4" name="日期版面配置區 3"/>
          <p:cNvSpPr>
            <a:spLocks noGrp="1"/>
          </p:cNvSpPr>
          <p:nvPr>
            <p:ph type="dt" sz="half" idx="10"/>
          </p:nvPr>
        </p:nvSpPr>
        <p:spPr/>
        <p:txBody>
          <a:bodyPr/>
          <a:lstStyle/>
          <a:p>
            <a:fld id="{8D0F7F79-7017-4D8E-9929-83BEC3ADC7B0}" type="datetime1">
              <a:rPr lang="en-US" altLang="zh-TW" smtClean="0"/>
              <a:t>5/25/2023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DD0F484B-CFAF-43D5-972C-56DA1179A0D1}" type="slidenum">
              <a:rPr lang="zh-TW" altLang="en-US" smtClean="0"/>
              <a:t>‹#›</a:t>
            </a:fld>
            <a:endParaRPr lang="zh-TW"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5670947" y="428234"/>
            <a:ext cx="1512253" cy="9124045"/>
          </a:xfrm>
        </p:spPr>
        <p:txBody>
          <a:bodyPr vert="eaVert"/>
          <a:lstStyle/>
          <a:p>
            <a:r>
              <a:rPr kumimoji="0" lang="zh-TW" altLang="en-US"/>
              <a:t>按一下以編輯母片標題樣式</a:t>
            </a:r>
            <a:endParaRPr kumimoji="0" lang="en-US"/>
          </a:p>
        </p:txBody>
      </p:sp>
      <p:sp>
        <p:nvSpPr>
          <p:cNvPr id="3" name="直排文字版面配置區 2"/>
          <p:cNvSpPr>
            <a:spLocks noGrp="1"/>
          </p:cNvSpPr>
          <p:nvPr>
            <p:ph type="body" orient="vert" idx="1"/>
          </p:nvPr>
        </p:nvSpPr>
        <p:spPr>
          <a:xfrm>
            <a:off x="945158" y="428236"/>
            <a:ext cx="4599768" cy="9124045"/>
          </a:xfrm>
        </p:spPr>
        <p:txBody>
          <a:bodyPr vert="eaVert"/>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4" name="日期版面配置區 3"/>
          <p:cNvSpPr>
            <a:spLocks noGrp="1"/>
          </p:cNvSpPr>
          <p:nvPr>
            <p:ph type="dt" sz="half" idx="10"/>
          </p:nvPr>
        </p:nvSpPr>
        <p:spPr/>
        <p:txBody>
          <a:bodyPr/>
          <a:lstStyle/>
          <a:p>
            <a:fld id="{53A4B2E1-92FA-4B63-92CA-0F8A660D675D}" type="datetime1">
              <a:rPr lang="en-US" altLang="zh-TW" smtClean="0"/>
              <a:t>5/25/2023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DD0F484B-CFAF-43D5-972C-56DA1179A0D1}" type="slidenum">
              <a:rPr lang="zh-TW" altLang="en-US" smtClean="0"/>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38553" y="2053133"/>
            <a:ext cx="6427074" cy="2124422"/>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zh-TW" altLang="en-US"/>
              <a:t>按一下以編輯母片標題樣式</a:t>
            </a:r>
            <a:endParaRPr kumimoji="0" lang="en-US"/>
          </a:p>
        </p:txBody>
      </p:sp>
      <p:sp>
        <p:nvSpPr>
          <p:cNvPr id="3" name="Text Placeholder 2"/>
          <p:cNvSpPr>
            <a:spLocks noGrp="1"/>
          </p:cNvSpPr>
          <p:nvPr>
            <p:ph type="body" idx="1"/>
          </p:nvPr>
        </p:nvSpPr>
        <p:spPr>
          <a:xfrm>
            <a:off x="438553" y="4217273"/>
            <a:ext cx="6427074" cy="235403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TW" altLang="en-US"/>
              <a:t>按一下以編輯母片文字樣式</a:t>
            </a:r>
          </a:p>
        </p:txBody>
      </p:sp>
      <p:sp>
        <p:nvSpPr>
          <p:cNvPr id="4" name="Date Placeholder 3"/>
          <p:cNvSpPr>
            <a:spLocks noGrp="1"/>
          </p:cNvSpPr>
          <p:nvPr>
            <p:ph type="dt" sz="half" idx="10"/>
          </p:nvPr>
        </p:nvSpPr>
        <p:spPr/>
        <p:txBody>
          <a:bodyPr/>
          <a:lstStyle/>
          <a:p>
            <a:fld id="{0D9E638D-81E2-46D4-B2E4-BBD63F2F17DA}" type="datetime1">
              <a:rPr lang="en-US" altLang="zh-TW" smtClean="0"/>
              <a:t>5/25/2023</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D0F484B-CFAF-43D5-972C-56DA1179A0D1}" type="slidenum">
              <a:rPr lang="zh-TW" altLang="en-US" smtClean="0"/>
              <a:t>‹#›</a:t>
            </a:fld>
            <a:endParaRPr lang="zh-TW"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a:xfrm>
            <a:off x="378063" y="1097856"/>
            <a:ext cx="6805137" cy="1782233"/>
          </a:xfrm>
        </p:spPr>
        <p:txBody>
          <a:bodyPr/>
          <a:lstStyle/>
          <a:p>
            <a:r>
              <a:rPr kumimoji="0" lang="zh-TW" altLang="en-US"/>
              <a:t>按一下以編輯母片標題樣式</a:t>
            </a:r>
            <a:endParaRPr kumimoji="0" lang="en-US"/>
          </a:p>
        </p:txBody>
      </p:sp>
      <p:sp>
        <p:nvSpPr>
          <p:cNvPr id="3" name="Content Placeholder 2"/>
          <p:cNvSpPr>
            <a:spLocks noGrp="1"/>
          </p:cNvSpPr>
          <p:nvPr>
            <p:ph sz="half" idx="1"/>
          </p:nvPr>
        </p:nvSpPr>
        <p:spPr>
          <a:xfrm>
            <a:off x="378063" y="2993910"/>
            <a:ext cx="3339558" cy="6915065"/>
          </a:xfrm>
        </p:spPr>
        <p:txBody>
          <a:bodyPr/>
          <a:lstStyle>
            <a:lvl1pPr>
              <a:defRPr sz="2600"/>
            </a:lvl1pPr>
            <a:lvl2pPr>
              <a:defRPr sz="2400"/>
            </a:lvl2pPr>
            <a:lvl3pPr>
              <a:defRPr sz="2000"/>
            </a:lvl3pPr>
            <a:lvl4pPr>
              <a:defRPr sz="1800"/>
            </a:lvl4pPr>
            <a:lvl5pPr>
              <a:defRPr sz="1800"/>
            </a:lvl5p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4" name="Content Placeholder 3"/>
          <p:cNvSpPr>
            <a:spLocks noGrp="1"/>
          </p:cNvSpPr>
          <p:nvPr>
            <p:ph sz="half" idx="2"/>
          </p:nvPr>
        </p:nvSpPr>
        <p:spPr>
          <a:xfrm>
            <a:off x="3843642" y="2993910"/>
            <a:ext cx="3339558" cy="6915065"/>
          </a:xfrm>
        </p:spPr>
        <p:txBody>
          <a:bodyPr/>
          <a:lstStyle>
            <a:lvl1pPr>
              <a:defRPr sz="2600"/>
            </a:lvl1pPr>
            <a:lvl2pPr>
              <a:defRPr sz="2400"/>
            </a:lvl2pPr>
            <a:lvl3pPr>
              <a:defRPr sz="2000"/>
            </a:lvl3pPr>
            <a:lvl4pPr>
              <a:defRPr sz="1800"/>
            </a:lvl4pPr>
            <a:lvl5pPr>
              <a:defRPr sz="1800"/>
            </a:lvl5p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5" name="Date Placeholder 4"/>
          <p:cNvSpPr>
            <a:spLocks noGrp="1"/>
          </p:cNvSpPr>
          <p:nvPr>
            <p:ph type="dt" sz="half" idx="10"/>
          </p:nvPr>
        </p:nvSpPr>
        <p:spPr/>
        <p:txBody>
          <a:bodyPr/>
          <a:lstStyle/>
          <a:p>
            <a:fld id="{1135727D-9DCC-46BE-B935-4BEF8B5B2395}" type="datetime1">
              <a:rPr lang="en-US" altLang="zh-TW" smtClean="0"/>
              <a:t>5/25/2023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DD0F484B-CFAF-43D5-972C-56DA1179A0D1}" type="slidenum">
              <a:rPr lang="zh-TW" altLang="en-US" smtClean="0"/>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378063" y="1097856"/>
            <a:ext cx="6805137" cy="1782233"/>
          </a:xfrm>
        </p:spPr>
        <p:txBody>
          <a:bodyPr tIns="45720" anchor="b"/>
          <a:lstStyle>
            <a:lvl1pPr>
              <a:defRPr/>
            </a:lvl1pPr>
          </a:lstStyle>
          <a:p>
            <a:r>
              <a:rPr kumimoji="0" lang="zh-TW" altLang="en-US"/>
              <a:t>按一下以編輯母片標題樣式</a:t>
            </a:r>
            <a:endParaRPr kumimoji="0" lang="en-US"/>
          </a:p>
        </p:txBody>
      </p:sp>
      <p:sp>
        <p:nvSpPr>
          <p:cNvPr id="3" name="Text Placeholder 2"/>
          <p:cNvSpPr>
            <a:spLocks noGrp="1"/>
          </p:cNvSpPr>
          <p:nvPr>
            <p:ph type="body" idx="1"/>
          </p:nvPr>
        </p:nvSpPr>
        <p:spPr>
          <a:xfrm>
            <a:off x="378063" y="2892812"/>
            <a:ext cx="3340871" cy="1028101"/>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zh-TW" altLang="en-US"/>
              <a:t>按一下以編輯母片文字樣式</a:t>
            </a:r>
          </a:p>
        </p:txBody>
      </p:sp>
      <p:sp>
        <p:nvSpPr>
          <p:cNvPr id="4" name="Text Placeholder 3"/>
          <p:cNvSpPr>
            <a:spLocks noGrp="1"/>
          </p:cNvSpPr>
          <p:nvPr>
            <p:ph type="body" sz="half" idx="3"/>
          </p:nvPr>
        </p:nvSpPr>
        <p:spPr>
          <a:xfrm>
            <a:off x="3841017" y="2899844"/>
            <a:ext cx="3342183" cy="1021070"/>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zh-TW" altLang="en-US"/>
              <a:t>按一下以編輯母片文字樣式</a:t>
            </a:r>
          </a:p>
        </p:txBody>
      </p:sp>
      <p:sp>
        <p:nvSpPr>
          <p:cNvPr id="5" name="Content Placeholder 4"/>
          <p:cNvSpPr>
            <a:spLocks noGrp="1"/>
          </p:cNvSpPr>
          <p:nvPr>
            <p:ph sz="quarter" idx="2"/>
          </p:nvPr>
        </p:nvSpPr>
        <p:spPr>
          <a:xfrm>
            <a:off x="378063" y="3920913"/>
            <a:ext cx="3340871" cy="5996475"/>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6" name="Content Placeholder 5"/>
          <p:cNvSpPr>
            <a:spLocks noGrp="1"/>
          </p:cNvSpPr>
          <p:nvPr>
            <p:ph sz="quarter" idx="4"/>
          </p:nvPr>
        </p:nvSpPr>
        <p:spPr>
          <a:xfrm>
            <a:off x="3841017" y="3920913"/>
            <a:ext cx="3342183" cy="5996475"/>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7" name="Date Placeholder 6"/>
          <p:cNvSpPr>
            <a:spLocks noGrp="1"/>
          </p:cNvSpPr>
          <p:nvPr>
            <p:ph type="dt" sz="half" idx="10"/>
          </p:nvPr>
        </p:nvSpPr>
        <p:spPr/>
        <p:txBody>
          <a:bodyPr/>
          <a:lstStyle/>
          <a:p>
            <a:fld id="{AF5050C8-7616-44E2-A3F9-D9AA932D85DD}" type="datetime1">
              <a:rPr lang="en-US" altLang="zh-TW" smtClean="0"/>
              <a:t>5/25/2023</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DD0F484B-CFAF-43D5-972C-56DA1179A0D1}" type="slidenum">
              <a:rPr lang="zh-TW" altLang="en-US" smtClean="0"/>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378063" y="1097856"/>
            <a:ext cx="6868147" cy="1782233"/>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zh-TW" altLang="en-US"/>
              <a:t>按一下以編輯母片標題樣式</a:t>
            </a:r>
            <a:endParaRPr kumimoji="0" lang="en-US"/>
          </a:p>
        </p:txBody>
      </p:sp>
      <p:sp>
        <p:nvSpPr>
          <p:cNvPr id="3" name="Date Placeholder 2"/>
          <p:cNvSpPr>
            <a:spLocks noGrp="1"/>
          </p:cNvSpPr>
          <p:nvPr>
            <p:ph type="dt" sz="half" idx="10"/>
          </p:nvPr>
        </p:nvSpPr>
        <p:spPr/>
        <p:txBody>
          <a:bodyPr/>
          <a:lstStyle/>
          <a:p>
            <a:fld id="{09EA62BB-B971-46A6-8A36-162FD2D4C020}" type="datetime1">
              <a:rPr lang="en-US" altLang="zh-TW" smtClean="0"/>
              <a:t>5/25/2023</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DD0F484B-CFAF-43D5-972C-56DA1179A0D1}" type="slidenum">
              <a:rPr lang="zh-TW" altLang="en-US" smtClean="0"/>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5AE418-4ED2-46A9-8EC6-E4397593CF9D}" type="datetime1">
              <a:rPr lang="en-US" altLang="zh-TW" smtClean="0"/>
              <a:t>5/25/2023</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r>
              <a:rPr lang="zh-TW" altLang="en-US"/>
              <a:t>第</a:t>
            </a:r>
            <a:fld id="{DD0F484B-CFAF-43D5-972C-56DA1179A0D1}" type="slidenum">
              <a:rPr lang="zh-TW" altLang="en-US" smtClean="0"/>
              <a:t>‹#›</a:t>
            </a:fld>
            <a:r>
              <a:rPr lang="zh-TW" altLang="en-US"/>
              <a:t>頁</a:t>
            </a:r>
            <a:r>
              <a:rPr lang="en-US" altLang="zh-TW"/>
              <a:t>/</a:t>
            </a:r>
            <a:r>
              <a:rPr lang="zh-TW" altLang="en-US"/>
              <a:t>共</a:t>
            </a:r>
            <a:r>
              <a:rPr lang="en-US" altLang="zh-TW"/>
              <a:t>4</a:t>
            </a:r>
            <a:r>
              <a:rPr lang="zh-TW" altLang="en-US"/>
              <a:t>頁</a:t>
            </a:r>
            <a:endParaRPr lang="zh-TW"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567095" y="802008"/>
            <a:ext cx="2268379" cy="1811937"/>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zh-TW" altLang="en-US"/>
              <a:t>按一下以編輯母片標題樣式</a:t>
            </a:r>
            <a:endParaRPr kumimoji="0" lang="en-US"/>
          </a:p>
        </p:txBody>
      </p:sp>
      <p:sp>
        <p:nvSpPr>
          <p:cNvPr id="3" name="Text Placeholder 2"/>
          <p:cNvSpPr>
            <a:spLocks noGrp="1"/>
          </p:cNvSpPr>
          <p:nvPr>
            <p:ph type="body" idx="2"/>
          </p:nvPr>
        </p:nvSpPr>
        <p:spPr>
          <a:xfrm>
            <a:off x="567095" y="2613942"/>
            <a:ext cx="2268379" cy="7128933"/>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zh-TW" altLang="en-US"/>
              <a:t>按一下以編輯母片文字樣式</a:t>
            </a:r>
          </a:p>
        </p:txBody>
      </p:sp>
      <p:sp>
        <p:nvSpPr>
          <p:cNvPr id="4" name="Content Placeholder 3"/>
          <p:cNvSpPr>
            <a:spLocks noGrp="1"/>
          </p:cNvSpPr>
          <p:nvPr>
            <p:ph sz="half" idx="1"/>
          </p:nvPr>
        </p:nvSpPr>
        <p:spPr>
          <a:xfrm>
            <a:off x="2956244" y="2613942"/>
            <a:ext cx="4226956" cy="7128933"/>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zh-TW" altLang="en-US"/>
              <a:t>按一下以編輯母片文字樣式</a:t>
            </a:r>
          </a:p>
          <a:p>
            <a:pPr lvl="1" eaLnBrk="1" latinLnBrk="0" hangingPunct="1"/>
            <a:r>
              <a:rPr lang="zh-TW" altLang="en-US"/>
              <a:t>第二層</a:t>
            </a:r>
          </a:p>
          <a:p>
            <a:pPr lvl="2" eaLnBrk="1" latinLnBrk="0" hangingPunct="1"/>
            <a:r>
              <a:rPr lang="zh-TW" altLang="en-US"/>
              <a:t>第三層</a:t>
            </a:r>
          </a:p>
          <a:p>
            <a:pPr lvl="3" eaLnBrk="1" latinLnBrk="0" hangingPunct="1"/>
            <a:r>
              <a:rPr lang="zh-TW" altLang="en-US"/>
              <a:t>第四層</a:t>
            </a:r>
          </a:p>
          <a:p>
            <a:pPr lvl="4" eaLnBrk="1" latinLnBrk="0" hangingPunct="1"/>
            <a:r>
              <a:rPr lang="zh-TW" altLang="en-US"/>
              <a:t>第五層</a:t>
            </a:r>
            <a:endParaRPr kumimoji="0" lang="en-US"/>
          </a:p>
        </p:txBody>
      </p:sp>
      <p:sp>
        <p:nvSpPr>
          <p:cNvPr id="5" name="Date Placeholder 4"/>
          <p:cNvSpPr>
            <a:spLocks noGrp="1"/>
          </p:cNvSpPr>
          <p:nvPr>
            <p:ph type="dt" sz="half" idx="10"/>
          </p:nvPr>
        </p:nvSpPr>
        <p:spPr/>
        <p:txBody>
          <a:bodyPr/>
          <a:lstStyle/>
          <a:p>
            <a:fld id="{54D6D004-2BDF-4661-B0B3-3497A6ADB051}" type="datetime1">
              <a:rPr lang="en-US" altLang="zh-TW" smtClean="0"/>
              <a:t>5/25/2023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DD0F484B-CFAF-43D5-972C-56DA1179A0D1}" type="slidenum">
              <a:rPr lang="zh-TW" altLang="en-US" smtClean="0"/>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9" name="Snip and Round Single Corner Rectangle 8"/>
          <p:cNvSpPr/>
          <p:nvPr/>
        </p:nvSpPr>
        <p:spPr>
          <a:xfrm rot="420000" flipV="1">
            <a:off x="2617792" y="1727779"/>
            <a:ext cx="4347726" cy="641604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6618697" y="8357269"/>
            <a:ext cx="128541" cy="242384"/>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504084" y="1835243"/>
            <a:ext cx="1829826" cy="2467716"/>
          </a:xfrm>
        </p:spPr>
        <p:txBody>
          <a:bodyPr vert="horz" lIns="45720" tIns="45720" rIns="45720" bIns="45720" anchor="b"/>
          <a:lstStyle>
            <a:lvl1pPr algn="l">
              <a:buNone/>
              <a:defRPr sz="2000" b="1">
                <a:solidFill>
                  <a:schemeClr val="tx2"/>
                </a:solidFill>
              </a:defRPr>
            </a:lvl1pPr>
          </a:lstStyle>
          <a:p>
            <a:r>
              <a:rPr kumimoji="0" lang="zh-TW" altLang="en-US"/>
              <a:t>按一下以編輯母片標題樣式</a:t>
            </a:r>
            <a:endParaRPr kumimoji="0" lang="en-US"/>
          </a:p>
        </p:txBody>
      </p:sp>
      <p:sp>
        <p:nvSpPr>
          <p:cNvPr id="4" name="Text Placeholder 3"/>
          <p:cNvSpPr>
            <a:spLocks noGrp="1"/>
          </p:cNvSpPr>
          <p:nvPr>
            <p:ph type="body" sz="half" idx="2"/>
          </p:nvPr>
        </p:nvSpPr>
        <p:spPr>
          <a:xfrm>
            <a:off x="504084" y="4410809"/>
            <a:ext cx="1827305" cy="3398125"/>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zh-TW" altLang="en-US"/>
              <a:t>按一下以編輯母片文字樣式</a:t>
            </a:r>
          </a:p>
        </p:txBody>
      </p:sp>
      <p:sp>
        <p:nvSpPr>
          <p:cNvPr id="5" name="Date Placeholder 4"/>
          <p:cNvSpPr>
            <a:spLocks noGrp="1"/>
          </p:cNvSpPr>
          <p:nvPr>
            <p:ph type="dt" sz="half" idx="10"/>
          </p:nvPr>
        </p:nvSpPr>
        <p:spPr/>
        <p:txBody>
          <a:bodyPr/>
          <a:lstStyle/>
          <a:p>
            <a:fld id="{25794C14-8061-4EA0-98F4-9BA37F8425D4}" type="datetime1">
              <a:rPr lang="en-US" altLang="zh-TW" smtClean="0"/>
              <a:t>5/25/2023</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a:xfrm>
            <a:off x="6679116" y="9911198"/>
            <a:ext cx="504084" cy="569325"/>
          </a:xfrm>
        </p:spPr>
        <p:txBody>
          <a:bodyPr/>
          <a:lstStyle/>
          <a:p>
            <a:fld id="{DD0F484B-CFAF-43D5-972C-56DA1179A0D1}" type="slidenum">
              <a:rPr lang="zh-TW" altLang="en-US" smtClean="0"/>
              <a:t>‹#›</a:t>
            </a:fld>
            <a:endParaRPr lang="zh-TW" altLang="en-US"/>
          </a:p>
        </p:txBody>
      </p:sp>
      <p:sp>
        <p:nvSpPr>
          <p:cNvPr id="3" name="Picture Placeholder 2"/>
          <p:cNvSpPr>
            <a:spLocks noGrp="1"/>
          </p:cNvSpPr>
          <p:nvPr>
            <p:ph type="pic" idx="1"/>
          </p:nvPr>
        </p:nvSpPr>
        <p:spPr>
          <a:xfrm rot="420000">
            <a:off x="2882436" y="1870358"/>
            <a:ext cx="3818438" cy="6130883"/>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zh-TW" altLang="en-US"/>
              <a:t>按一下圖示以新增圖片</a:t>
            </a:r>
            <a:endParaRPr kumimoji="0" lang="en-US" dirty="0"/>
          </a:p>
        </p:txBody>
      </p:sp>
      <p:sp>
        <p:nvSpPr>
          <p:cNvPr id="10" name="Freeform 9"/>
          <p:cNvSpPr>
            <a:spLocks/>
          </p:cNvSpPr>
          <p:nvPr/>
        </p:nvSpPr>
        <p:spPr bwMode="auto">
          <a:xfrm flipV="1">
            <a:off x="-7877" y="9069587"/>
            <a:ext cx="7577016" cy="1623813"/>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3623105" y="9698321"/>
            <a:ext cx="3938158" cy="99508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7877" y="-11140"/>
            <a:ext cx="7577016" cy="1623813"/>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3623105" y="-11138"/>
            <a:ext cx="3938158" cy="99508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378063" y="1097856"/>
            <a:ext cx="6805137" cy="1782233"/>
          </a:xfrm>
          <a:prstGeom prst="rect">
            <a:avLst/>
          </a:prstGeom>
        </p:spPr>
        <p:txBody>
          <a:bodyPr vert="horz" lIns="0" rIns="0" bIns="0" anchor="b">
            <a:normAutofit/>
          </a:bodyPr>
          <a:lstStyle/>
          <a:p>
            <a:r>
              <a:rPr kumimoji="0" lang="zh-TW" altLang="en-US"/>
              <a:t>按一下以編輯母片標題樣式</a:t>
            </a:r>
            <a:endParaRPr kumimoji="0" lang="en-US"/>
          </a:p>
        </p:txBody>
      </p:sp>
      <p:sp>
        <p:nvSpPr>
          <p:cNvPr id="30" name="Text Placeholder 29"/>
          <p:cNvSpPr>
            <a:spLocks noGrp="1"/>
          </p:cNvSpPr>
          <p:nvPr>
            <p:ph type="body" idx="1"/>
          </p:nvPr>
        </p:nvSpPr>
        <p:spPr>
          <a:xfrm>
            <a:off x="378063" y="3017915"/>
            <a:ext cx="6805137" cy="6843776"/>
          </a:xfrm>
          <a:prstGeom prst="rect">
            <a:avLst/>
          </a:prstGeom>
        </p:spPr>
        <p:txBody>
          <a:bodyPr vert="horz">
            <a:normAutofit/>
          </a:bodyPr>
          <a:lstStyle/>
          <a:p>
            <a:pPr lvl="0" eaLnBrk="1" latinLnBrk="0" hangingPunct="1"/>
            <a:r>
              <a:rPr kumimoji="0" lang="zh-TW" altLang="en-US"/>
              <a:t>按一下以編輯母片文字樣式</a:t>
            </a:r>
          </a:p>
          <a:p>
            <a:pPr lvl="1" eaLnBrk="1" latinLnBrk="0" hangingPunct="1"/>
            <a:r>
              <a:rPr kumimoji="0" lang="zh-TW" altLang="en-US"/>
              <a:t>第二層</a:t>
            </a:r>
          </a:p>
          <a:p>
            <a:pPr lvl="2" eaLnBrk="1" latinLnBrk="0" hangingPunct="1"/>
            <a:r>
              <a:rPr kumimoji="0" lang="zh-TW" altLang="en-US"/>
              <a:t>第三層</a:t>
            </a:r>
          </a:p>
          <a:p>
            <a:pPr lvl="3" eaLnBrk="1" latinLnBrk="0" hangingPunct="1"/>
            <a:r>
              <a:rPr kumimoji="0" lang="zh-TW" altLang="en-US"/>
              <a:t>第四層</a:t>
            </a:r>
          </a:p>
          <a:p>
            <a:pPr lvl="4" eaLnBrk="1" latinLnBrk="0" hangingPunct="1"/>
            <a:r>
              <a:rPr kumimoji="0" lang="zh-TW" altLang="en-US"/>
              <a:t>第五層</a:t>
            </a:r>
            <a:endParaRPr kumimoji="0" lang="en-US"/>
          </a:p>
        </p:txBody>
      </p:sp>
      <p:sp>
        <p:nvSpPr>
          <p:cNvPr id="10" name="Date Placeholder 9"/>
          <p:cNvSpPr>
            <a:spLocks noGrp="1"/>
          </p:cNvSpPr>
          <p:nvPr>
            <p:ph type="dt" sz="half" idx="2"/>
          </p:nvPr>
        </p:nvSpPr>
        <p:spPr>
          <a:xfrm>
            <a:off x="378063" y="9911198"/>
            <a:ext cx="1764295" cy="5693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4D424E6-705A-485E-893F-80374D6FECFE}" type="datetime1">
              <a:rPr lang="en-US" altLang="zh-TW" smtClean="0"/>
              <a:t>5/25/2023</a:t>
            </a:fld>
            <a:endParaRPr lang="zh-TW" altLang="en-US"/>
          </a:p>
        </p:txBody>
      </p:sp>
      <p:sp>
        <p:nvSpPr>
          <p:cNvPr id="22" name="Footer Placeholder 21"/>
          <p:cNvSpPr>
            <a:spLocks noGrp="1"/>
          </p:cNvSpPr>
          <p:nvPr>
            <p:ph type="ftr" sz="quarter" idx="3"/>
          </p:nvPr>
        </p:nvSpPr>
        <p:spPr>
          <a:xfrm>
            <a:off x="2205368" y="9911198"/>
            <a:ext cx="2772463" cy="5693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zh-TW" altLang="en-US"/>
          </a:p>
        </p:txBody>
      </p:sp>
      <p:sp>
        <p:nvSpPr>
          <p:cNvPr id="18" name="Slide Number Placeholder 17"/>
          <p:cNvSpPr>
            <a:spLocks noGrp="1"/>
          </p:cNvSpPr>
          <p:nvPr>
            <p:ph type="sldNum" sz="quarter" idx="4"/>
          </p:nvPr>
        </p:nvSpPr>
        <p:spPr>
          <a:xfrm>
            <a:off x="6553095" y="9911198"/>
            <a:ext cx="630105" cy="5693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DD0F484B-CFAF-43D5-972C-56DA1179A0D1}" type="slidenum">
              <a:rPr lang="zh-TW" altLang="en-US" smtClean="0"/>
              <a:t>‹#›</a:t>
            </a:fld>
            <a:endParaRPr lang="zh-TW" altLang="en-US"/>
          </a:p>
        </p:txBody>
      </p:sp>
      <p:grpSp>
        <p:nvGrpSpPr>
          <p:cNvPr id="2" name="Group 1"/>
          <p:cNvGrpSpPr/>
          <p:nvPr/>
        </p:nvGrpSpPr>
        <p:grpSpPr>
          <a:xfrm>
            <a:off x="-15725" y="315606"/>
            <a:ext cx="7591485" cy="1012309"/>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64" r:id="rId12"/>
  </p:sldLayoutIdLst>
  <p:hf sldNum="0" hd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圓形圖 6"/>
          <p:cNvSpPr/>
          <p:nvPr/>
        </p:nvSpPr>
        <p:spPr>
          <a:xfrm>
            <a:off x="-674698" y="-1272233"/>
            <a:ext cx="1355212" cy="255545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橢圓 7"/>
          <p:cNvSpPr/>
          <p:nvPr/>
        </p:nvSpPr>
        <p:spPr>
          <a:xfrm>
            <a:off x="139596" y="32904"/>
            <a:ext cx="1407558" cy="265415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甜甜圈 10"/>
          <p:cNvSpPr/>
          <p:nvPr/>
        </p:nvSpPr>
        <p:spPr>
          <a:xfrm rot="2315675">
            <a:off x="151227" y="1645138"/>
            <a:ext cx="930866" cy="1719277"/>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矩形 11"/>
          <p:cNvSpPr/>
          <p:nvPr/>
        </p:nvSpPr>
        <p:spPr>
          <a:xfrm>
            <a:off x="837555" y="-84"/>
            <a:ext cx="6723708" cy="1069348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標題版面配置區 4"/>
          <p:cNvSpPr>
            <a:spLocks noGrp="1"/>
          </p:cNvSpPr>
          <p:nvPr>
            <p:ph type="title"/>
          </p:nvPr>
        </p:nvSpPr>
        <p:spPr>
          <a:xfrm>
            <a:off x="1187118" y="428232"/>
            <a:ext cx="6200236" cy="1782233"/>
          </a:xfrm>
          <a:prstGeom prst="rect">
            <a:avLst/>
          </a:prstGeom>
        </p:spPr>
        <p:txBody>
          <a:bodyPr anchor="ctr">
            <a:normAutofit/>
          </a:bodyPr>
          <a:lstStyle/>
          <a:p>
            <a:r>
              <a:rPr kumimoji="0" lang="zh-TW" altLang="en-US"/>
              <a:t>按一下以編輯母片標題樣式</a:t>
            </a:r>
            <a:endParaRPr kumimoji="0" lang="en-US"/>
          </a:p>
        </p:txBody>
      </p:sp>
      <p:sp>
        <p:nvSpPr>
          <p:cNvPr id="9" name="文字版面配置區 8"/>
          <p:cNvSpPr>
            <a:spLocks noGrp="1"/>
          </p:cNvSpPr>
          <p:nvPr>
            <p:ph type="body" idx="1"/>
          </p:nvPr>
        </p:nvSpPr>
        <p:spPr>
          <a:xfrm>
            <a:off x="1187118" y="2257496"/>
            <a:ext cx="6200236" cy="7485380"/>
          </a:xfrm>
          <a:prstGeom prst="rect">
            <a:avLst/>
          </a:prstGeom>
        </p:spPr>
        <p:txBody>
          <a:bodyPr>
            <a:normAutofit/>
          </a:bodyPr>
          <a:lstStyle/>
          <a:p>
            <a:pPr lvl="0" eaLnBrk="1" latinLnBrk="0" hangingPunct="1"/>
            <a:r>
              <a:rPr kumimoji="0" lang="zh-TW" altLang="en-US"/>
              <a:t>按一下以編輯母片文字樣式</a:t>
            </a:r>
          </a:p>
          <a:p>
            <a:pPr lvl="1" eaLnBrk="1" latinLnBrk="0" hangingPunct="1"/>
            <a:r>
              <a:rPr kumimoji="0" lang="zh-TW" altLang="en-US"/>
              <a:t>第二層</a:t>
            </a:r>
          </a:p>
          <a:p>
            <a:pPr lvl="2" eaLnBrk="1" latinLnBrk="0" hangingPunct="1"/>
            <a:r>
              <a:rPr kumimoji="0" lang="zh-TW" altLang="en-US"/>
              <a:t>第三層</a:t>
            </a:r>
          </a:p>
          <a:p>
            <a:pPr lvl="3" eaLnBrk="1" latinLnBrk="0" hangingPunct="1"/>
            <a:r>
              <a:rPr kumimoji="0" lang="zh-TW" altLang="en-US"/>
              <a:t>第四層</a:t>
            </a:r>
          </a:p>
          <a:p>
            <a:pPr lvl="4" eaLnBrk="1" latinLnBrk="0" hangingPunct="1"/>
            <a:r>
              <a:rPr kumimoji="0" lang="zh-TW" altLang="en-US"/>
              <a:t>第五層</a:t>
            </a:r>
            <a:endParaRPr kumimoji="0" lang="en-US"/>
          </a:p>
        </p:txBody>
      </p:sp>
      <p:sp>
        <p:nvSpPr>
          <p:cNvPr id="24" name="日期版面配置區 23"/>
          <p:cNvSpPr>
            <a:spLocks noGrp="1"/>
          </p:cNvSpPr>
          <p:nvPr>
            <p:ph type="dt" sz="half" idx="2"/>
          </p:nvPr>
        </p:nvSpPr>
        <p:spPr>
          <a:xfrm>
            <a:off x="2961495" y="9831987"/>
            <a:ext cx="1764295" cy="742597"/>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EE2FB876-22E9-44BC-A8F1-683D64EFAAA1}" type="datetime1">
              <a:rPr lang="en-US" altLang="zh-TW" smtClean="0"/>
              <a:t>5/25/2023</a:t>
            </a:fld>
            <a:endParaRPr lang="zh-TW" altLang="en-US"/>
          </a:p>
        </p:txBody>
      </p:sp>
      <p:sp>
        <p:nvSpPr>
          <p:cNvPr id="10" name="頁尾版面配置區 9"/>
          <p:cNvSpPr>
            <a:spLocks noGrp="1"/>
          </p:cNvSpPr>
          <p:nvPr>
            <p:ph type="ftr" sz="quarter" idx="3"/>
          </p:nvPr>
        </p:nvSpPr>
        <p:spPr>
          <a:xfrm>
            <a:off x="4725789" y="9831987"/>
            <a:ext cx="2394400" cy="742597"/>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zh-TW" altLang="en-US"/>
          </a:p>
        </p:txBody>
      </p:sp>
      <p:sp>
        <p:nvSpPr>
          <p:cNvPr id="22" name="投影片編號版面配置區 21"/>
          <p:cNvSpPr>
            <a:spLocks noGrp="1"/>
          </p:cNvSpPr>
          <p:nvPr>
            <p:ph type="sldNum" sz="quarter" idx="4"/>
          </p:nvPr>
        </p:nvSpPr>
        <p:spPr>
          <a:xfrm>
            <a:off x="7122710" y="9831987"/>
            <a:ext cx="378063" cy="742597"/>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DD0F484B-CFAF-43D5-972C-56DA1179A0D1}" type="slidenum">
              <a:rPr lang="zh-TW" altLang="en-US" smtClean="0"/>
              <a:t>‹#›</a:t>
            </a:fld>
            <a:endParaRPr lang="zh-TW" altLang="en-US"/>
          </a:p>
        </p:txBody>
      </p:sp>
      <p:sp>
        <p:nvSpPr>
          <p:cNvPr id="15" name="矩形 14"/>
          <p:cNvSpPr/>
          <p:nvPr/>
        </p:nvSpPr>
        <p:spPr bwMode="invGray">
          <a:xfrm>
            <a:off x="839300" y="-84"/>
            <a:ext cx="60490" cy="1069348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hf sldNum="0" hd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swcpea.org.tw/swcpea/public/IndexFornt" TargetMode="External"/><Relationship Id="rId3" Type="http://schemas.openxmlformats.org/officeDocument/2006/relationships/image" Target="../media/image3.png"/><Relationship Id="rId7" Type="http://schemas.openxmlformats.org/officeDocument/2006/relationships/image" Target="../media/image6.svg"/><Relationship Id="rId12"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hyperlink" Target="https://www.facebook.com/swcpea" TargetMode="External"/><Relationship Id="rId10" Type="http://schemas.openxmlformats.org/officeDocument/2006/relationships/image" Target="../media/image8.svg"/><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kplant.biodiv.tw/"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hyperlink" Target="kmweb.coa.gov.tw"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hyperlink" Target="https://www.facebook.com/swcpea"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hyperlink" Target="https://www.instagram.com/nfrog.tw/" TargetMode="External"/><Relationship Id="rId4" Type="http://schemas.openxmlformats.org/officeDocument/2006/relationships/image" Target="../media/image42.jpeg"/><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8.tmp"/><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hyperlink" Target="https://www.moeacgs.gov.tw/news/news_more?id=5680a016e1114cc98a6cf6f487190e17&amp;fbclid=IwAR2CrKzDTVe0X81SwYoYVr9MOwaL5xgidRU4W4LSlDz1kAFcoi8qi49Rj4g" TargetMode="External"/><Relationship Id="rId13" Type="http://schemas.openxmlformats.org/officeDocument/2006/relationships/hyperlink" Target="https://news.ltn.com.tw/news/life/breakingnews/4202568?fbclid=IwAR2Y8Hfd2BJZLYfosXpl0X2pdii4w2zRmjYapc84IhgjvG30c9uZ5r8zlwY" TargetMode="External"/><Relationship Id="rId3" Type="http://schemas.openxmlformats.org/officeDocument/2006/relationships/hyperlink" Target="http://www.cswcs.org.tw/AM/103/ABSTRACT/4-03.pdf" TargetMode="External"/><Relationship Id="rId7" Type="http://schemas.openxmlformats.org/officeDocument/2006/relationships/hyperlink" Target="https://www.mct.gov.cn/gtb/index.jsp?url=https%3A%2F%2Fwww.mct.gov.cn%2Fwhzx%2Fqgwhxxlb%2Fsc%2F202210%2Ft20221014_936473.htm&amp;fbclid=IwAR32DP97wkIn5LRKdqTgS3nYD-8JGjoUtFlrB5XUbUB---sFu2XiOvmvUsI" TargetMode="External"/><Relationship Id="rId12" Type="http://schemas.openxmlformats.org/officeDocument/2006/relationships/hyperlink" Target="https://itaiwan.moe.gov.tw/doc/local_info.php?doc=267&amp;id=62&amp;fbclid=IwAR25t53mcJO6qYZuffOAlZ5_ww-tD7-7-UStXglgBN6jaS8zc7XQYY1S1cM"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kmweb.coa.gov.tw/theme_data.php?theme=news&amp;sub_theme=activity&amp;id=66367&amp;fbclid=IwAR1Ltacg46LqvInKupYlD5zcALuP507Tlv1stzoS6SCK5WH8ploBSTzFlXU" TargetMode="External"/><Relationship Id="rId11" Type="http://schemas.openxmlformats.org/officeDocument/2006/relationships/hyperlink" Target="https://www.colatour.com.tw/webDM/Portal/intro/news/20211007.html?fbclid=IwAR1m_20ZXW1jNL7IvvTWjr3CUbSzdSjZZl5dU3_1xR1N4BYX9R2VltHHg4U" TargetMode="External"/><Relationship Id="rId5" Type="http://schemas.openxmlformats.org/officeDocument/2006/relationships/hyperlink" Target="https://tw.stock.yahoo.com/news/%E6%B0%B4%E4%BF%9D%E5%B1%80%E5%84%AA%E9%81%8A%E8%BE%B2%E6%9D%91%E8%A9%95%E9%91%91%E5%8A%A9%E6%94%BB%E8%BE%B2%E6%9D%91%E6%97%85%E9%81%8A-151646543.html" TargetMode="External"/><Relationship Id="rId10" Type="http://schemas.openxmlformats.org/officeDocument/2006/relationships/hyperlink" Target="8.&#19981;&#21482;&#29467;&#30007;&#65281;&#26032;&#21271;&#28040;&#38450;&#26376;&#26310;&#22899;&#21147;&#25033;&#25588;%20&#12300;&#35703;&#22283;&#31070;Q&#12301;&#20063;&#20358;&#20102;" TargetMode="External"/><Relationship Id="rId4" Type="http://schemas.openxmlformats.org/officeDocument/2006/relationships/hyperlink" Target="https://kmweb.coa.gov.tw/theme_data.php?theme=news&amp;id=42032&amp;sub_theme=attention&amp;fbclid=IwAR0FogE-LIWoTaBDzRh8KT3w2bca0TxZP5MXfgsurgkhA7z0YOMgGfrgizM" TargetMode="External"/><Relationship Id="rId9" Type="http://schemas.openxmlformats.org/officeDocument/2006/relationships/hyperlink" Target="https://wiki.mbalib.com/zh-tw/%E5%9C%B0%E8%B4%A8%E6%97%85%E6%B8%B8?fbclid=IwAR38gtwXoH8ewwRGggs47uXOiQSuRqZcpnZDEX4roqS6vG49BPzO86hwvT0" TargetMode="External"/><Relationship Id="rId14" Type="http://schemas.openxmlformats.org/officeDocument/2006/relationships/hyperlink" Target="https://news.tvbs.com.tw/life/2034536?fbclid=IwAR35m9624GANgFf2Ydu-GwU_XDEsP0Kbrm_vO0LhoJYldX4EmxsIcFWAjA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25" name="矩形 24"/>
          <p:cNvSpPr/>
          <p:nvPr/>
        </p:nvSpPr>
        <p:spPr>
          <a:xfrm>
            <a:off x="-35793" y="3054896"/>
            <a:ext cx="7616015" cy="7155681"/>
          </a:xfrm>
          <a:prstGeom prst="rect">
            <a:avLst/>
          </a:prstGeom>
          <a:solidFill>
            <a:srgbClr val="FFFFCC">
              <a:alpha val="8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4539A12D-1311-33A6-A072-820C5125A194}"/>
              </a:ext>
            </a:extLst>
          </p:cNvPr>
          <p:cNvSpPr/>
          <p:nvPr/>
        </p:nvSpPr>
        <p:spPr>
          <a:xfrm>
            <a:off x="0" y="10163340"/>
            <a:ext cx="7561241" cy="539912"/>
          </a:xfrm>
          <a:prstGeom prst="rect">
            <a:avLst/>
          </a:prstGeom>
          <a:gradFill flip="none" rotWithShape="1">
            <a:gsLst>
              <a:gs pos="0">
                <a:srgbClr val="98FAD5"/>
              </a:gs>
              <a:gs pos="49000">
                <a:srgbClr val="C0FCDF"/>
              </a:gs>
              <a:gs pos="100000">
                <a:srgbClr val="DBFFF1"/>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dirty="0"/>
          </a:p>
        </p:txBody>
      </p:sp>
      <p:grpSp>
        <p:nvGrpSpPr>
          <p:cNvPr id="27" name="群組 26">
            <a:extLst>
              <a:ext uri="{FF2B5EF4-FFF2-40B4-BE49-F238E27FC236}">
                <a16:creationId xmlns:a16="http://schemas.microsoft.com/office/drawing/2014/main" id="{7F1199AD-ADC7-8858-0675-606423F9AC46}"/>
              </a:ext>
            </a:extLst>
          </p:cNvPr>
          <p:cNvGrpSpPr/>
          <p:nvPr/>
        </p:nvGrpSpPr>
        <p:grpSpPr>
          <a:xfrm>
            <a:off x="7854794" y="7902996"/>
            <a:ext cx="621189" cy="619954"/>
            <a:chOff x="5267808" y="9837754"/>
            <a:chExt cx="609282" cy="608071"/>
          </a:xfrm>
        </p:grpSpPr>
        <p:sp>
          <p:nvSpPr>
            <p:cNvPr id="3" name="Google Shape;1708;p73">
              <a:extLst>
                <a:ext uri="{FF2B5EF4-FFF2-40B4-BE49-F238E27FC236}">
                  <a16:creationId xmlns:a16="http://schemas.microsoft.com/office/drawing/2014/main" id="{338CF689-F58E-D267-12E4-978BE89953C2}"/>
                </a:ext>
              </a:extLst>
            </p:cNvPr>
            <p:cNvSpPr/>
            <p:nvPr/>
          </p:nvSpPr>
          <p:spPr>
            <a:xfrm>
              <a:off x="5267808" y="9837754"/>
              <a:ext cx="609282" cy="608071"/>
            </a:xfrm>
            <a:prstGeom prst="ellipse">
              <a:avLst/>
            </a:prstGeom>
            <a:solidFill>
              <a:schemeClr val="accent1">
                <a:lumMod val="75000"/>
              </a:schemeClr>
            </a:solidFill>
            <a:ln>
              <a:noFill/>
            </a:ln>
          </p:spPr>
          <p:txBody>
            <a:bodyPr spcFirstLastPara="1" wrap="square" lIns="0" tIns="110733" rIns="0" bIns="184571" anchor="ctr" anchorCtr="0">
              <a:noAutofit/>
            </a:bodyPr>
            <a:lstStyle/>
            <a:p>
              <a:pPr algn="ctr"/>
              <a:endParaRPr sz="4845" dirty="0">
                <a:solidFill>
                  <a:schemeClr val="lt1"/>
                </a:solidFill>
                <a:latin typeface="Anek Devanagari SemiBold"/>
                <a:ea typeface="Anek Devanagari SemiBold"/>
                <a:cs typeface="Anek Devanagari SemiBold"/>
                <a:sym typeface="Anek Devanagari SemiBold"/>
              </a:endParaRPr>
            </a:p>
          </p:txBody>
        </p:sp>
        <p:grpSp>
          <p:nvGrpSpPr>
            <p:cNvPr id="4" name="Google Shape;1723;p73">
              <a:extLst>
                <a:ext uri="{FF2B5EF4-FFF2-40B4-BE49-F238E27FC236}">
                  <a16:creationId xmlns:a16="http://schemas.microsoft.com/office/drawing/2014/main" id="{5C28CC65-A4BE-8D80-5F65-C4E2D68BC5CB}"/>
                </a:ext>
              </a:extLst>
            </p:cNvPr>
            <p:cNvGrpSpPr/>
            <p:nvPr/>
          </p:nvGrpSpPr>
          <p:grpSpPr>
            <a:xfrm>
              <a:off x="5427540" y="9976541"/>
              <a:ext cx="306582" cy="306566"/>
              <a:chOff x="266768" y="1721375"/>
              <a:chExt cx="397907" cy="397887"/>
            </a:xfrm>
          </p:grpSpPr>
          <p:sp>
            <p:nvSpPr>
              <p:cNvPr id="5" name="Google Shape;1724;p73">
                <a:extLst>
                  <a:ext uri="{FF2B5EF4-FFF2-40B4-BE49-F238E27FC236}">
                    <a16:creationId xmlns:a16="http://schemas.microsoft.com/office/drawing/2014/main" id="{CBDB1527-B8BD-F754-7477-82AB391D673E}"/>
                  </a:ext>
                </a:extLst>
              </p:cNvPr>
              <p:cNvSpPr/>
              <p:nvPr/>
            </p:nvSpPr>
            <p:spPr>
              <a:xfrm>
                <a:off x="454843" y="1791037"/>
                <a:ext cx="136218" cy="328222"/>
              </a:xfrm>
              <a:custGeom>
                <a:avLst/>
                <a:gdLst/>
                <a:ahLst/>
                <a:cxnLst/>
                <a:rect l="l" t="t" r="r" b="b"/>
                <a:pathLst>
                  <a:path w="6527" h="15727" extrusionOk="0">
                    <a:moveTo>
                      <a:pt x="4957" y="1"/>
                    </a:moveTo>
                    <a:cubicBezTo>
                      <a:pt x="4645" y="1"/>
                      <a:pt x="4336" y="24"/>
                      <a:pt x="4028" y="69"/>
                    </a:cubicBezTo>
                    <a:cubicBezTo>
                      <a:pt x="2588" y="280"/>
                      <a:pt x="1700" y="890"/>
                      <a:pt x="1675" y="2250"/>
                    </a:cubicBezTo>
                    <a:lnTo>
                      <a:pt x="1675" y="5040"/>
                    </a:lnTo>
                    <a:cubicBezTo>
                      <a:pt x="1675" y="5348"/>
                      <a:pt x="1426" y="5599"/>
                      <a:pt x="1118" y="5599"/>
                    </a:cubicBezTo>
                    <a:lnTo>
                      <a:pt x="0" y="5599"/>
                    </a:lnTo>
                    <a:lnTo>
                      <a:pt x="0" y="6715"/>
                    </a:lnTo>
                    <a:lnTo>
                      <a:pt x="1118" y="6715"/>
                    </a:lnTo>
                    <a:cubicBezTo>
                      <a:pt x="1426" y="6715"/>
                      <a:pt x="1675" y="6965"/>
                      <a:pt x="1675" y="7274"/>
                    </a:cubicBezTo>
                    <a:lnTo>
                      <a:pt x="1675" y="15727"/>
                    </a:lnTo>
                    <a:lnTo>
                      <a:pt x="3352" y="15727"/>
                    </a:lnTo>
                    <a:lnTo>
                      <a:pt x="3352" y="7274"/>
                    </a:lnTo>
                    <a:cubicBezTo>
                      <a:pt x="3352" y="6965"/>
                      <a:pt x="3602" y="6715"/>
                      <a:pt x="3910" y="6715"/>
                    </a:cubicBezTo>
                    <a:lnTo>
                      <a:pt x="5709" y="6715"/>
                    </a:lnTo>
                    <a:lnTo>
                      <a:pt x="5987" y="5599"/>
                    </a:lnTo>
                    <a:lnTo>
                      <a:pt x="3910" y="5599"/>
                    </a:lnTo>
                    <a:cubicBezTo>
                      <a:pt x="3602" y="5599"/>
                      <a:pt x="3352" y="5348"/>
                      <a:pt x="3352" y="5040"/>
                    </a:cubicBezTo>
                    <a:lnTo>
                      <a:pt x="3352" y="3253"/>
                    </a:lnTo>
                    <a:cubicBezTo>
                      <a:pt x="3352" y="2316"/>
                      <a:pt x="3942" y="1677"/>
                      <a:pt x="4968" y="1504"/>
                    </a:cubicBezTo>
                    <a:cubicBezTo>
                      <a:pt x="5157" y="1473"/>
                      <a:pt x="5339" y="1460"/>
                      <a:pt x="5511" y="1460"/>
                    </a:cubicBezTo>
                    <a:cubicBezTo>
                      <a:pt x="5810" y="1460"/>
                      <a:pt x="6082" y="1498"/>
                      <a:pt x="6324" y="1546"/>
                    </a:cubicBezTo>
                    <a:lnTo>
                      <a:pt x="6526" y="182"/>
                    </a:lnTo>
                    <a:cubicBezTo>
                      <a:pt x="5988" y="62"/>
                      <a:pt x="5468" y="1"/>
                      <a:pt x="4957" y="1"/>
                    </a:cubicBezTo>
                    <a:close/>
                  </a:path>
                </a:pathLst>
              </a:custGeom>
              <a:solidFill>
                <a:schemeClr val="lt1"/>
              </a:solidFill>
              <a:ln>
                <a:noFill/>
              </a:ln>
            </p:spPr>
            <p:txBody>
              <a:bodyPr spcFirstLastPara="1" wrap="square" lIns="184571" tIns="184571" rIns="184571" bIns="184571" anchor="ctr" anchorCtr="0">
                <a:noAutofit/>
              </a:bodyPr>
              <a:lstStyle/>
              <a:p>
                <a:endParaRPr sz="2826"/>
              </a:p>
            </p:txBody>
          </p:sp>
          <p:sp>
            <p:nvSpPr>
              <p:cNvPr id="9" name="Google Shape;1725;p73">
                <a:extLst>
                  <a:ext uri="{FF2B5EF4-FFF2-40B4-BE49-F238E27FC236}">
                    <a16:creationId xmlns:a16="http://schemas.microsoft.com/office/drawing/2014/main" id="{4CDED27F-886F-97F4-3109-6DCB8FA3E11F}"/>
                  </a:ext>
                </a:extLst>
              </p:cNvPr>
              <p:cNvSpPr/>
              <p:nvPr/>
            </p:nvSpPr>
            <p:spPr>
              <a:xfrm>
                <a:off x="266768" y="1721375"/>
                <a:ext cx="397907" cy="397887"/>
              </a:xfrm>
              <a:custGeom>
                <a:avLst/>
                <a:gdLst/>
                <a:ahLst/>
                <a:cxnLst/>
                <a:rect l="l" t="t" r="r" b="b"/>
                <a:pathLst>
                  <a:path w="19066" h="19065" extrusionOk="0">
                    <a:moveTo>
                      <a:pt x="2794" y="0"/>
                    </a:moveTo>
                    <a:cubicBezTo>
                      <a:pt x="1255" y="0"/>
                      <a:pt x="1" y="1253"/>
                      <a:pt x="1" y="2793"/>
                    </a:cubicBezTo>
                    <a:lnTo>
                      <a:pt x="1" y="16271"/>
                    </a:lnTo>
                    <a:cubicBezTo>
                      <a:pt x="1" y="17812"/>
                      <a:pt x="1255" y="19065"/>
                      <a:pt x="2794" y="19065"/>
                    </a:cubicBezTo>
                    <a:lnTo>
                      <a:pt x="9571" y="19065"/>
                    </a:lnTo>
                    <a:lnTo>
                      <a:pt x="9571" y="11171"/>
                    </a:lnTo>
                    <a:lnTo>
                      <a:pt x="8453" y="11171"/>
                    </a:lnTo>
                    <a:cubicBezTo>
                      <a:pt x="8145" y="11171"/>
                      <a:pt x="7896" y="10920"/>
                      <a:pt x="7896" y="10612"/>
                    </a:cubicBezTo>
                    <a:lnTo>
                      <a:pt x="7896" y="8378"/>
                    </a:lnTo>
                    <a:cubicBezTo>
                      <a:pt x="7896" y="8070"/>
                      <a:pt x="8145" y="7819"/>
                      <a:pt x="8453" y="7819"/>
                    </a:cubicBezTo>
                    <a:lnTo>
                      <a:pt x="9571" y="7819"/>
                    </a:lnTo>
                    <a:lnTo>
                      <a:pt x="9571" y="5836"/>
                    </a:lnTo>
                    <a:cubicBezTo>
                      <a:pt x="9571" y="3710"/>
                      <a:pt x="10741" y="2615"/>
                      <a:pt x="12878" y="2302"/>
                    </a:cubicBezTo>
                    <a:cubicBezTo>
                      <a:pt x="13231" y="2249"/>
                      <a:pt x="13591" y="2223"/>
                      <a:pt x="13956" y="2223"/>
                    </a:cubicBezTo>
                    <a:cubicBezTo>
                      <a:pt x="14725" y="2223"/>
                      <a:pt x="15517" y="2339"/>
                      <a:pt x="16318" y="2567"/>
                    </a:cubicBezTo>
                    <a:cubicBezTo>
                      <a:pt x="16589" y="2643"/>
                      <a:pt x="16759" y="2908"/>
                      <a:pt x="16718" y="3186"/>
                    </a:cubicBezTo>
                    <a:lnTo>
                      <a:pt x="16352" y="5650"/>
                    </a:lnTo>
                    <a:cubicBezTo>
                      <a:pt x="16329" y="5806"/>
                      <a:pt x="16240" y="5944"/>
                      <a:pt x="16111" y="6031"/>
                    </a:cubicBezTo>
                    <a:cubicBezTo>
                      <a:pt x="16006" y="6102"/>
                      <a:pt x="15912" y="6127"/>
                      <a:pt x="15818" y="6127"/>
                    </a:cubicBezTo>
                    <a:cubicBezTo>
                      <a:pt x="15717" y="6127"/>
                      <a:pt x="15614" y="6098"/>
                      <a:pt x="15494" y="6068"/>
                    </a:cubicBezTo>
                    <a:cubicBezTo>
                      <a:pt x="15202" y="5995"/>
                      <a:pt x="14879" y="5914"/>
                      <a:pt x="14527" y="5914"/>
                    </a:cubicBezTo>
                    <a:cubicBezTo>
                      <a:pt x="14409" y="5914"/>
                      <a:pt x="14289" y="5923"/>
                      <a:pt x="14165" y="5944"/>
                    </a:cubicBezTo>
                    <a:cubicBezTo>
                      <a:pt x="13534" y="6050"/>
                      <a:pt x="13481" y="6333"/>
                      <a:pt x="13481" y="6590"/>
                    </a:cubicBezTo>
                    <a:lnTo>
                      <a:pt x="13481" y="7819"/>
                    </a:lnTo>
                    <a:lnTo>
                      <a:pt x="15715" y="7819"/>
                    </a:lnTo>
                    <a:cubicBezTo>
                      <a:pt x="15887" y="7819"/>
                      <a:pt x="16048" y="7899"/>
                      <a:pt x="16154" y="8035"/>
                    </a:cubicBezTo>
                    <a:cubicBezTo>
                      <a:pt x="16260" y="8169"/>
                      <a:pt x="16297" y="8346"/>
                      <a:pt x="16256" y="8513"/>
                    </a:cubicBezTo>
                    <a:lnTo>
                      <a:pt x="15697" y="10747"/>
                    </a:lnTo>
                    <a:cubicBezTo>
                      <a:pt x="15635" y="10996"/>
                      <a:pt x="15412" y="11170"/>
                      <a:pt x="15156" y="11170"/>
                    </a:cubicBezTo>
                    <a:lnTo>
                      <a:pt x="13481" y="11170"/>
                    </a:lnTo>
                    <a:lnTo>
                      <a:pt x="13481" y="19065"/>
                    </a:lnTo>
                    <a:lnTo>
                      <a:pt x="16272" y="19065"/>
                    </a:lnTo>
                    <a:cubicBezTo>
                      <a:pt x="17813" y="19065"/>
                      <a:pt x="19066" y="17810"/>
                      <a:pt x="19066" y="16271"/>
                    </a:cubicBezTo>
                    <a:lnTo>
                      <a:pt x="19066" y="2793"/>
                    </a:lnTo>
                    <a:cubicBezTo>
                      <a:pt x="19066" y="1253"/>
                      <a:pt x="17813" y="0"/>
                      <a:pt x="16274" y="0"/>
                    </a:cubicBezTo>
                    <a:close/>
                  </a:path>
                </a:pathLst>
              </a:custGeom>
              <a:solidFill>
                <a:schemeClr val="lt1"/>
              </a:solidFill>
              <a:ln>
                <a:noFill/>
              </a:ln>
            </p:spPr>
            <p:txBody>
              <a:bodyPr spcFirstLastPara="1" wrap="square" lIns="184571" tIns="184571" rIns="184571" bIns="184571" anchor="ctr" anchorCtr="0">
                <a:noAutofit/>
              </a:bodyPr>
              <a:lstStyle/>
              <a:p>
                <a:endParaRPr sz="2826" dirty="0"/>
              </a:p>
            </p:txBody>
          </p:sp>
        </p:grpSp>
      </p:grpSp>
      <p:pic>
        <p:nvPicPr>
          <p:cNvPr id="20" name="Picture 2" descr="\\Server-MG\BIIU工作中案件\新家歸檔整理\04.製作中稿件\臺北市水保技師公會\ppt執行檔\00new.png">
            <a:extLst>
              <a:ext uri="{FF2B5EF4-FFF2-40B4-BE49-F238E27FC236}">
                <a16:creationId xmlns:a16="http://schemas.microsoft.com/office/drawing/2014/main" id="{71F3723C-52C9-4703-9F60-24C1F430C49E}"/>
              </a:ext>
            </a:extLst>
          </p:cNvPr>
          <p:cNvPicPr>
            <a:picLocks noChangeAspect="1" noChangeArrowheads="1"/>
          </p:cNvPicPr>
          <p:nvPr/>
        </p:nvPicPr>
        <p:blipFill rotWithShape="1">
          <a:blip r:embed="rId3"/>
          <a:srcRect b="23988"/>
          <a:stretch/>
        </p:blipFill>
        <p:spPr bwMode="auto">
          <a:xfrm>
            <a:off x="-22" y="0"/>
            <a:ext cx="7561263" cy="3076575"/>
          </a:xfrm>
          <a:prstGeom prst="rect">
            <a:avLst/>
          </a:prstGeom>
          <a:noFill/>
        </p:spPr>
      </p:pic>
      <p:pic>
        <p:nvPicPr>
          <p:cNvPr id="21" name="Picture 7" descr="Z:\新家歸檔整理\04.製作中稿件\臺北市水保技師公會\ppt執行檔\09.png"/>
          <p:cNvPicPr>
            <a:picLocks noChangeAspect="1" noChangeArrowheads="1"/>
          </p:cNvPicPr>
          <p:nvPr/>
        </p:nvPicPr>
        <p:blipFill>
          <a:blip r:embed="rId4"/>
          <a:srcRect/>
          <a:stretch>
            <a:fillRect/>
          </a:stretch>
        </p:blipFill>
        <p:spPr bwMode="auto">
          <a:xfrm>
            <a:off x="-35793" y="2928715"/>
            <a:ext cx="7601143" cy="185737"/>
          </a:xfrm>
          <a:prstGeom prst="rect">
            <a:avLst/>
          </a:prstGeom>
          <a:noFill/>
        </p:spPr>
      </p:pic>
      <p:sp>
        <p:nvSpPr>
          <p:cNvPr id="11" name="文字方塊 10"/>
          <p:cNvSpPr txBox="1"/>
          <p:nvPr/>
        </p:nvSpPr>
        <p:spPr>
          <a:xfrm>
            <a:off x="612994" y="3595588"/>
            <a:ext cx="5215378" cy="8356134"/>
          </a:xfrm>
          <a:prstGeom prst="rect">
            <a:avLst/>
          </a:prstGeom>
          <a:noFill/>
        </p:spPr>
        <p:txBody>
          <a:bodyPr wrap="square" rtlCol="0">
            <a:spAutoFit/>
          </a:bodyPr>
          <a:lstStyle/>
          <a:p>
            <a:pPr>
              <a:spcAft>
                <a:spcPts val="600"/>
              </a:spcAft>
            </a:pPr>
            <a:r>
              <a:rPr lang="zh-TW" altLang="en-US" sz="2400" b="1" dirty="0">
                <a:solidFill>
                  <a:srgbClr val="0070C0"/>
                </a:solidFill>
                <a:latin typeface="+mn-ea"/>
              </a:rPr>
              <a:t>一 、社會時事</a:t>
            </a:r>
            <a:endParaRPr lang="en-US" altLang="zh-TW" sz="2400" b="1" dirty="0">
              <a:solidFill>
                <a:srgbClr val="0070C0"/>
              </a:solidFill>
              <a:latin typeface="+mn-ea"/>
            </a:endParaRPr>
          </a:p>
          <a:p>
            <a:pPr indent="630238"/>
            <a:r>
              <a:rPr lang="zh-TW" altLang="en-US" sz="1400" b="1" dirty="0">
                <a:solidFill>
                  <a:schemeClr val="tx1">
                    <a:lumMod val="65000"/>
                    <a:lumOff val="35000"/>
                  </a:schemeClr>
                </a:solidFill>
                <a:latin typeface="+mn-ea"/>
              </a:rPr>
              <a:t>推廣水保旅遊業務 編印水保景點月曆</a:t>
            </a:r>
            <a:r>
              <a:rPr lang="en-US" altLang="zh-TW" sz="1400" b="1" dirty="0">
                <a:solidFill>
                  <a:schemeClr val="tx1">
                    <a:lumMod val="65000"/>
                    <a:lumOff val="35000"/>
                  </a:schemeClr>
                </a:solidFill>
                <a:latin typeface="+mn-ea"/>
              </a:rPr>
              <a:t>/</a:t>
            </a:r>
            <a:r>
              <a:rPr lang="zh-TW" altLang="en-US" sz="1400" b="1" dirty="0">
                <a:solidFill>
                  <a:schemeClr val="tx1">
                    <a:lumMod val="65000"/>
                    <a:lumOff val="35000"/>
                  </a:schemeClr>
                </a:solidFill>
                <a:latin typeface="+mn-ea"/>
              </a:rPr>
              <a:t>陳本康技師 </a:t>
            </a:r>
          </a:p>
          <a:p>
            <a:endParaRPr lang="en-US" altLang="zh-TW" sz="1400" b="1" dirty="0">
              <a:latin typeface="+mn-ea"/>
            </a:endParaRPr>
          </a:p>
          <a:p>
            <a:pPr>
              <a:spcAft>
                <a:spcPts val="600"/>
              </a:spcAft>
            </a:pPr>
            <a:r>
              <a:rPr lang="zh-TW" altLang="en-US" sz="2400" b="1" dirty="0">
                <a:solidFill>
                  <a:srgbClr val="0070C0"/>
                </a:solidFill>
                <a:latin typeface="+mn-ea"/>
              </a:rPr>
              <a:t>二、水保小百科</a:t>
            </a:r>
            <a:endParaRPr lang="en-US" altLang="zh-TW" sz="2400" b="1" dirty="0">
              <a:solidFill>
                <a:srgbClr val="0070C0"/>
              </a:solidFill>
              <a:latin typeface="+mn-ea"/>
            </a:endParaRPr>
          </a:p>
          <a:p>
            <a:pPr indent="630238"/>
            <a:r>
              <a:rPr lang="zh-TW" altLang="en-US" sz="1400" b="1" dirty="0">
                <a:solidFill>
                  <a:schemeClr val="tx1">
                    <a:lumMod val="65000"/>
                    <a:lumOff val="35000"/>
                  </a:schemeClr>
                </a:solidFill>
                <a:latin typeface="+mn-ea"/>
              </a:rPr>
              <a:t>人文、歷史、生態及科研魚路古道步道</a:t>
            </a:r>
            <a:r>
              <a:rPr lang="en-US" altLang="zh-TW" sz="1400" b="1" dirty="0">
                <a:solidFill>
                  <a:schemeClr val="tx1">
                    <a:lumMod val="65000"/>
                    <a:lumOff val="35000"/>
                  </a:schemeClr>
                </a:solidFill>
                <a:latin typeface="+mn-ea"/>
              </a:rPr>
              <a:t>/</a:t>
            </a:r>
            <a:r>
              <a:rPr lang="zh-TW" altLang="en-US" sz="1400" b="1" dirty="0">
                <a:solidFill>
                  <a:schemeClr val="tx1">
                    <a:lumMod val="65000"/>
                    <a:lumOff val="35000"/>
                  </a:schemeClr>
                </a:solidFill>
                <a:latin typeface="+mn-ea"/>
              </a:rPr>
              <a:t>朱耀光技師</a:t>
            </a:r>
          </a:p>
          <a:p>
            <a:endParaRPr lang="en-US" altLang="zh-TW" sz="1400" b="1" dirty="0">
              <a:solidFill>
                <a:schemeClr val="tx1">
                  <a:lumMod val="65000"/>
                  <a:lumOff val="35000"/>
                </a:schemeClr>
              </a:solidFill>
              <a:latin typeface="+mn-ea"/>
            </a:endParaRPr>
          </a:p>
          <a:p>
            <a:pPr>
              <a:spcAft>
                <a:spcPts val="600"/>
              </a:spcAft>
            </a:pPr>
            <a:r>
              <a:rPr lang="zh-TW" altLang="en-US" sz="2400" b="1" dirty="0">
                <a:solidFill>
                  <a:srgbClr val="0070C0"/>
                </a:solidFill>
                <a:latin typeface="+mn-ea"/>
              </a:rPr>
              <a:t>三、植生小百科</a:t>
            </a:r>
            <a:endParaRPr lang="en-US" altLang="zh-TW" sz="2400" b="1" dirty="0">
              <a:solidFill>
                <a:srgbClr val="0070C0"/>
              </a:solidFill>
              <a:latin typeface="+mn-ea"/>
            </a:endParaRPr>
          </a:p>
          <a:p>
            <a:r>
              <a:rPr lang="zh-TW" altLang="en-US" sz="1400" b="1" dirty="0">
                <a:solidFill>
                  <a:schemeClr val="tx1">
                    <a:lumMod val="65000"/>
                    <a:lumOff val="35000"/>
                  </a:schemeClr>
                </a:solidFill>
                <a:latin typeface="+mn-ea"/>
              </a:rPr>
              <a:t>              地毯草</a:t>
            </a:r>
            <a:r>
              <a:rPr lang="en-US" altLang="zh-TW" sz="1400" b="1" dirty="0">
                <a:solidFill>
                  <a:schemeClr val="tx1">
                    <a:lumMod val="65000"/>
                    <a:lumOff val="35000"/>
                  </a:schemeClr>
                </a:solidFill>
                <a:latin typeface="+mn-ea"/>
              </a:rPr>
              <a:t>/</a:t>
            </a:r>
            <a:r>
              <a:rPr lang="zh-TW" altLang="en-US" sz="1400" b="1" dirty="0">
                <a:solidFill>
                  <a:schemeClr val="tx1">
                    <a:lumMod val="65000"/>
                    <a:lumOff val="35000"/>
                  </a:schemeClr>
                </a:solidFill>
                <a:latin typeface="+mn-ea"/>
              </a:rPr>
              <a:t>郭張權技師 </a:t>
            </a:r>
            <a:endParaRPr lang="en-US" altLang="zh-TW" sz="1400" b="1" dirty="0">
              <a:solidFill>
                <a:schemeClr val="tx1">
                  <a:lumMod val="65000"/>
                  <a:lumOff val="35000"/>
                </a:schemeClr>
              </a:solidFill>
              <a:latin typeface="+mn-ea"/>
            </a:endParaRPr>
          </a:p>
          <a:p>
            <a:endParaRPr lang="en-US" altLang="zh-TW" sz="1200" b="1" dirty="0">
              <a:latin typeface="+mn-ea"/>
            </a:endParaRPr>
          </a:p>
          <a:p>
            <a:pPr>
              <a:spcAft>
                <a:spcPts val="600"/>
              </a:spcAft>
            </a:pPr>
            <a:r>
              <a:rPr lang="zh-TW" altLang="en-US" sz="2400" b="1" dirty="0">
                <a:solidFill>
                  <a:srgbClr val="0070C0"/>
                </a:solidFill>
                <a:latin typeface="+mn-ea"/>
              </a:rPr>
              <a:t>四、水保蛙鳴</a:t>
            </a:r>
            <a:endParaRPr lang="en-US" altLang="zh-TW" sz="2400" b="1" dirty="0">
              <a:solidFill>
                <a:srgbClr val="0070C0"/>
              </a:solidFill>
              <a:latin typeface="+mn-ea"/>
            </a:endParaRPr>
          </a:p>
          <a:p>
            <a:r>
              <a:rPr lang="zh-TW" altLang="en-US" sz="1400" b="1" dirty="0">
                <a:solidFill>
                  <a:schemeClr val="tx1">
                    <a:lumMod val="65000"/>
                    <a:lumOff val="35000"/>
                  </a:schemeClr>
                </a:solidFill>
                <a:latin typeface="+mn-ea"/>
              </a:rPr>
              <a:t>              五四運動</a:t>
            </a:r>
            <a:r>
              <a:rPr lang="en-US" altLang="zh-TW" sz="1400" b="1" dirty="0">
                <a:solidFill>
                  <a:schemeClr val="tx1">
                    <a:lumMod val="65000"/>
                    <a:lumOff val="35000"/>
                  </a:schemeClr>
                </a:solidFill>
                <a:latin typeface="+mn-ea"/>
              </a:rPr>
              <a:t>/</a:t>
            </a:r>
            <a:r>
              <a:rPr lang="zh-TW" altLang="en-US" sz="1400" b="1" dirty="0">
                <a:solidFill>
                  <a:schemeClr val="tx1">
                    <a:lumMod val="65000"/>
                    <a:lumOff val="35000"/>
                  </a:schemeClr>
                </a:solidFill>
                <a:latin typeface="+mn-ea"/>
              </a:rPr>
              <a:t>劉衍志技師</a:t>
            </a:r>
            <a:endParaRPr lang="en-US" altLang="zh-TW" sz="1400" b="1" dirty="0">
              <a:solidFill>
                <a:schemeClr val="tx1">
                  <a:lumMod val="65000"/>
                  <a:lumOff val="35000"/>
                </a:schemeClr>
              </a:solidFill>
              <a:latin typeface="+mn-ea"/>
            </a:endParaRPr>
          </a:p>
          <a:p>
            <a:endParaRPr lang="en-US" altLang="zh-TW" sz="1400" b="1" dirty="0">
              <a:solidFill>
                <a:srgbClr val="0070C0"/>
              </a:solidFill>
              <a:latin typeface="+mn-ea"/>
            </a:endParaRPr>
          </a:p>
          <a:p>
            <a:pPr>
              <a:spcAft>
                <a:spcPts val="600"/>
              </a:spcAft>
            </a:pPr>
            <a:r>
              <a:rPr lang="zh-TW" altLang="en-US" sz="2400" b="1" dirty="0">
                <a:solidFill>
                  <a:srgbClr val="0070C0"/>
                </a:solidFill>
                <a:latin typeface="+mn-ea"/>
              </a:rPr>
              <a:t>五、水保萬事屋</a:t>
            </a:r>
            <a:endParaRPr lang="en-US" altLang="zh-TW" sz="2400" b="1" dirty="0">
              <a:solidFill>
                <a:srgbClr val="0070C0"/>
              </a:solidFill>
              <a:latin typeface="+mn-ea"/>
            </a:endParaRPr>
          </a:p>
          <a:p>
            <a:pPr indent="622300"/>
            <a:r>
              <a:rPr lang="zh-TW" altLang="en-US" sz="1400" b="1" dirty="0">
                <a:solidFill>
                  <a:schemeClr val="tx1">
                    <a:lumMod val="65000"/>
                    <a:lumOff val="35000"/>
                  </a:schemeClr>
                </a:solidFill>
                <a:latin typeface="+mn-ea"/>
              </a:rPr>
              <a:t>淺談台南市的土地利用與水土保持</a:t>
            </a:r>
            <a:r>
              <a:rPr lang="en-US" altLang="zh-TW" sz="1400" b="1" dirty="0">
                <a:solidFill>
                  <a:schemeClr val="tx1">
                    <a:lumMod val="65000"/>
                    <a:lumOff val="35000"/>
                  </a:schemeClr>
                </a:solidFill>
                <a:latin typeface="+mn-ea"/>
              </a:rPr>
              <a:t>/</a:t>
            </a:r>
            <a:r>
              <a:rPr lang="zh-TW" altLang="en-US" sz="1400" b="1" dirty="0">
                <a:solidFill>
                  <a:schemeClr val="tx1">
                    <a:lumMod val="65000"/>
                    <a:lumOff val="35000"/>
                  </a:schemeClr>
                </a:solidFill>
                <a:latin typeface="+mn-ea"/>
              </a:rPr>
              <a:t>蔣季翰技師</a:t>
            </a:r>
            <a:endParaRPr lang="en-US" altLang="zh-TW" sz="1400" b="1" dirty="0">
              <a:solidFill>
                <a:schemeClr val="tx1">
                  <a:lumMod val="65000"/>
                  <a:lumOff val="35000"/>
                </a:schemeClr>
              </a:solidFill>
              <a:latin typeface="+mn-ea"/>
            </a:endParaRPr>
          </a:p>
          <a:p>
            <a:endParaRPr lang="en-US" altLang="zh-TW" sz="1400" b="1" dirty="0">
              <a:latin typeface="+mn-ea"/>
            </a:endParaRPr>
          </a:p>
          <a:p>
            <a:r>
              <a:rPr lang="zh-TW" altLang="en-US" sz="2400" b="1" dirty="0">
                <a:solidFill>
                  <a:srgbClr val="0070C0"/>
                </a:solidFill>
                <a:latin typeface="+mn-ea"/>
              </a:rPr>
              <a:t>六、隨筆專欄                                         </a:t>
            </a:r>
            <a:endParaRPr lang="en-US" altLang="zh-TW" sz="2400" b="1" dirty="0">
              <a:solidFill>
                <a:srgbClr val="0070C0"/>
              </a:solidFill>
              <a:latin typeface="+mn-ea"/>
            </a:endParaRPr>
          </a:p>
          <a:p>
            <a:r>
              <a:rPr lang="zh-TW" altLang="en-US" sz="1800" b="1" dirty="0">
                <a:solidFill>
                  <a:schemeClr val="tx1">
                    <a:lumMod val="65000"/>
                    <a:lumOff val="35000"/>
                  </a:schemeClr>
                </a:solidFill>
                <a:latin typeface="+mn-ea"/>
              </a:rPr>
              <a:t>          </a:t>
            </a:r>
            <a:r>
              <a:rPr lang="zh-TW" altLang="en-US" sz="1400" b="1" dirty="0">
                <a:solidFill>
                  <a:schemeClr val="tx1">
                    <a:lumMod val="65000"/>
                    <a:lumOff val="35000"/>
                  </a:schemeClr>
                </a:solidFill>
                <a:latin typeface="+mn-ea"/>
              </a:rPr>
              <a:t> 知了知了</a:t>
            </a:r>
            <a:r>
              <a:rPr lang="en-US" altLang="zh-TW" sz="1400" b="1" dirty="0">
                <a:solidFill>
                  <a:schemeClr val="tx1">
                    <a:lumMod val="65000"/>
                    <a:lumOff val="35000"/>
                  </a:schemeClr>
                </a:solidFill>
                <a:latin typeface="+mn-ea"/>
              </a:rPr>
              <a:t>/</a:t>
            </a:r>
            <a:r>
              <a:rPr lang="zh-TW" altLang="en-US" sz="1400" b="1" dirty="0">
                <a:solidFill>
                  <a:schemeClr val="tx1">
                    <a:lumMod val="65000"/>
                    <a:lumOff val="35000"/>
                  </a:schemeClr>
                </a:solidFill>
                <a:latin typeface="+mn-ea"/>
              </a:rPr>
              <a:t>鍾弘遠技師</a:t>
            </a:r>
            <a:endParaRPr lang="en-US" altLang="zh-TW" sz="1400" b="1" dirty="0">
              <a:solidFill>
                <a:schemeClr val="tx1">
                  <a:lumMod val="65000"/>
                  <a:lumOff val="35000"/>
                </a:schemeClr>
              </a:solidFill>
              <a:latin typeface="+mn-ea"/>
            </a:endParaRPr>
          </a:p>
          <a:p>
            <a:r>
              <a:rPr lang="en-US" altLang="zh-TW" sz="1400" b="1" dirty="0">
                <a:solidFill>
                  <a:srgbClr val="0070C0"/>
                </a:solidFill>
                <a:latin typeface="+mn-ea"/>
              </a:rPr>
              <a:t> </a:t>
            </a:r>
          </a:p>
          <a:p>
            <a:pPr>
              <a:spcAft>
                <a:spcPts val="600"/>
              </a:spcAft>
            </a:pPr>
            <a:r>
              <a:rPr lang="zh-TW" altLang="en-US" sz="2400" b="1" dirty="0">
                <a:solidFill>
                  <a:srgbClr val="0070C0"/>
                </a:solidFill>
                <a:latin typeface="+mn-ea"/>
              </a:rPr>
              <a:t>七、新進會員介紹</a:t>
            </a:r>
            <a:endParaRPr lang="en-US" altLang="zh-TW" sz="2400" b="1" dirty="0">
              <a:solidFill>
                <a:srgbClr val="0070C0"/>
              </a:solidFill>
              <a:latin typeface="+mn-ea"/>
            </a:endParaRPr>
          </a:p>
          <a:p>
            <a:pPr indent="622300"/>
            <a:r>
              <a:rPr lang="zh-TW" altLang="en-US" sz="1400" b="1" dirty="0">
                <a:solidFill>
                  <a:schemeClr val="tx1">
                    <a:lumMod val="65000"/>
                    <a:lumOff val="35000"/>
                  </a:schemeClr>
                </a:solidFill>
                <a:latin typeface="+mn-ea"/>
              </a:rPr>
              <a:t>蔡傅亘技師</a:t>
            </a:r>
            <a:r>
              <a:rPr lang="en-US" altLang="zh-TW" sz="1400" b="1" dirty="0">
                <a:solidFill>
                  <a:schemeClr val="tx1">
                    <a:lumMod val="65000"/>
                    <a:lumOff val="35000"/>
                  </a:schemeClr>
                </a:solidFill>
                <a:latin typeface="+mn-ea"/>
              </a:rPr>
              <a:t>/</a:t>
            </a:r>
            <a:r>
              <a:rPr lang="zh-TW" altLang="en-US" sz="1400" b="1" dirty="0">
                <a:solidFill>
                  <a:schemeClr val="tx1">
                    <a:lumMod val="65000"/>
                    <a:lumOff val="35000"/>
                  </a:schemeClr>
                </a:solidFill>
                <a:latin typeface="+mn-ea"/>
              </a:rPr>
              <a:t>蕭竹彧技師</a:t>
            </a:r>
            <a:endParaRPr lang="en-US" altLang="zh-TW" sz="1400" b="1" dirty="0">
              <a:solidFill>
                <a:schemeClr val="tx1">
                  <a:lumMod val="65000"/>
                  <a:lumOff val="35000"/>
                </a:schemeClr>
              </a:solidFill>
              <a:latin typeface="+mn-ea"/>
            </a:endParaRPr>
          </a:p>
          <a:p>
            <a:endParaRPr lang="en-US" altLang="zh-TW" sz="1400" b="1" dirty="0">
              <a:solidFill>
                <a:schemeClr val="tx1">
                  <a:lumMod val="65000"/>
                  <a:lumOff val="35000"/>
                </a:schemeClr>
              </a:solidFill>
              <a:latin typeface="+mn-ea"/>
            </a:endParaRPr>
          </a:p>
          <a:p>
            <a:pPr>
              <a:spcAft>
                <a:spcPts val="600"/>
              </a:spcAft>
            </a:pPr>
            <a:r>
              <a:rPr lang="zh-TW" altLang="en-US" sz="2400" b="1" dirty="0">
                <a:solidFill>
                  <a:srgbClr val="0070C0"/>
                </a:solidFill>
                <a:latin typeface="+mn-ea"/>
              </a:rPr>
              <a:t>八、</a:t>
            </a:r>
            <a:r>
              <a:rPr lang="en-US" altLang="zh-TW" sz="2400" b="1" dirty="0">
                <a:solidFill>
                  <a:srgbClr val="0070C0"/>
                </a:solidFill>
                <a:latin typeface="+mn-ea"/>
              </a:rPr>
              <a:t>6</a:t>
            </a:r>
            <a:r>
              <a:rPr lang="zh-TW" altLang="en-US" sz="2400" b="1" dirty="0">
                <a:solidFill>
                  <a:srgbClr val="0070C0"/>
                </a:solidFill>
                <a:latin typeface="+mn-ea"/>
              </a:rPr>
              <a:t>月壽星</a:t>
            </a:r>
            <a:endParaRPr lang="en-US" altLang="zh-TW" sz="2400" b="1" dirty="0">
              <a:solidFill>
                <a:srgbClr val="0070C0"/>
              </a:solidFill>
              <a:latin typeface="+mn-ea"/>
            </a:endParaRPr>
          </a:p>
          <a:p>
            <a:endParaRPr lang="zh-TW" altLang="en-US" sz="1400" b="1" dirty="0">
              <a:solidFill>
                <a:schemeClr val="tx1">
                  <a:lumMod val="65000"/>
                  <a:lumOff val="35000"/>
                </a:schemeClr>
              </a:solidFill>
              <a:latin typeface="+mn-ea"/>
            </a:endParaRPr>
          </a:p>
          <a:p>
            <a:endParaRPr lang="en-US" altLang="zh-TW" sz="2000" b="1" dirty="0">
              <a:solidFill>
                <a:srgbClr val="0070C0"/>
              </a:solidFill>
              <a:latin typeface="+mn-ea"/>
            </a:endParaRPr>
          </a:p>
          <a:p>
            <a:endParaRPr lang="en-US" altLang="zh-TW" sz="1800" b="1" dirty="0">
              <a:solidFill>
                <a:srgbClr val="0070C0"/>
              </a:solidFill>
              <a:latin typeface="+mn-ea"/>
            </a:endParaRPr>
          </a:p>
          <a:p>
            <a:r>
              <a:rPr lang="en-US" altLang="zh-TW" sz="1800" b="1" dirty="0">
                <a:solidFill>
                  <a:srgbClr val="0070C0"/>
                </a:solidFill>
                <a:latin typeface="+mn-ea"/>
              </a:rPr>
              <a:t> </a:t>
            </a:r>
            <a:r>
              <a:rPr lang="zh-TW" altLang="en-US" sz="1800" b="1" dirty="0">
                <a:solidFill>
                  <a:srgbClr val="0070C0"/>
                </a:solidFill>
                <a:latin typeface="+mn-ea"/>
              </a:rPr>
              <a:t>                                                             </a:t>
            </a:r>
            <a:endParaRPr lang="en-US" altLang="zh-TW" sz="1800" b="1" dirty="0">
              <a:solidFill>
                <a:srgbClr val="0070C0"/>
              </a:solidFill>
              <a:latin typeface="+mn-ea"/>
            </a:endParaRPr>
          </a:p>
          <a:p>
            <a:endParaRPr lang="zh-TW" altLang="en-US" sz="1400" b="1" dirty="0">
              <a:solidFill>
                <a:srgbClr val="0070C0"/>
              </a:solidFill>
              <a:latin typeface="+mn-ea"/>
            </a:endParaRPr>
          </a:p>
          <a:p>
            <a:r>
              <a:rPr lang="en-US" altLang="zh-TW" sz="1400" b="1" dirty="0">
                <a:latin typeface="+mn-ea"/>
              </a:rPr>
              <a:t> </a:t>
            </a:r>
          </a:p>
        </p:txBody>
      </p:sp>
      <p:sp>
        <p:nvSpPr>
          <p:cNvPr id="2" name="文字方塊 1"/>
          <p:cNvSpPr txBox="1"/>
          <p:nvPr/>
        </p:nvSpPr>
        <p:spPr>
          <a:xfrm>
            <a:off x="612994" y="3135938"/>
            <a:ext cx="1308537" cy="338554"/>
          </a:xfrm>
          <a:prstGeom prst="rect">
            <a:avLst/>
          </a:prstGeom>
          <a:noFill/>
        </p:spPr>
        <p:txBody>
          <a:bodyPr wrap="square" rtlCol="0">
            <a:spAutoFit/>
          </a:bodyPr>
          <a:lstStyle/>
          <a:p>
            <a:r>
              <a:rPr lang="zh-TW" altLang="en-US" sz="1600" b="1" dirty="0">
                <a:solidFill>
                  <a:schemeClr val="tx1">
                    <a:lumMod val="65000"/>
                    <a:lumOff val="35000"/>
                  </a:schemeClr>
                </a:solidFill>
                <a:latin typeface="微軟正黑體" panose="020B0604030504040204" pitchFamily="34" charset="-120"/>
                <a:ea typeface="微軟正黑體" panose="020B0604030504040204" pitchFamily="34" charset="-120"/>
              </a:rPr>
              <a:t>目錄</a:t>
            </a:r>
            <a:endParaRPr lang="zh-TW" altLang="en-US" sz="1800" b="1" dirty="0">
              <a:solidFill>
                <a:schemeClr val="tx1">
                  <a:lumMod val="65000"/>
                  <a:lumOff val="35000"/>
                </a:schemeClr>
              </a:solidFill>
              <a:latin typeface="微軟正黑體" panose="020B0604030504040204" pitchFamily="34" charset="-120"/>
              <a:ea typeface="微軟正黑體" panose="020B0604030504040204" pitchFamily="34" charset="-120"/>
            </a:endParaRPr>
          </a:p>
        </p:txBody>
      </p:sp>
      <p:sp>
        <p:nvSpPr>
          <p:cNvPr id="6" name="矩形 5"/>
          <p:cNvSpPr/>
          <p:nvPr/>
        </p:nvSpPr>
        <p:spPr>
          <a:xfrm>
            <a:off x="3204567" y="2315601"/>
            <a:ext cx="1348446" cy="707886"/>
          </a:xfrm>
          <a:prstGeom prst="rect">
            <a:avLst/>
          </a:prstGeom>
        </p:spPr>
        <p:txBody>
          <a:bodyPr wrap="none">
            <a:spAutoFit/>
          </a:bodyPr>
          <a:lstStyle/>
          <a:p>
            <a:r>
              <a:rPr lang="zh-TW" altLang="en-US" sz="1400" dirty="0">
                <a:solidFill>
                  <a:schemeClr val="accent1">
                    <a:lumMod val="50000"/>
                  </a:schemeClr>
                </a:solidFill>
                <a:latin typeface="微軟正黑體" pitchFamily="34" charset="-120"/>
                <a:ea typeface="微軟正黑體" pitchFamily="34" charset="-120"/>
              </a:rPr>
              <a:t>第</a:t>
            </a:r>
            <a:r>
              <a:rPr lang="zh-TW" altLang="en-US" sz="2000" dirty="0">
                <a:solidFill>
                  <a:schemeClr val="accent1">
                    <a:lumMod val="50000"/>
                  </a:schemeClr>
                </a:solidFill>
                <a:latin typeface="微軟正黑體" pitchFamily="34" charset="-120"/>
                <a:ea typeface="微軟正黑體" pitchFamily="34" charset="-120"/>
              </a:rPr>
              <a:t> </a:t>
            </a:r>
            <a:r>
              <a:rPr lang="en-US" altLang="zh-TW" sz="4000" b="1" dirty="0">
                <a:solidFill>
                  <a:schemeClr val="accent1">
                    <a:lumMod val="50000"/>
                  </a:schemeClr>
                </a:solidFill>
                <a:latin typeface="微軟正黑體" pitchFamily="34" charset="-120"/>
                <a:ea typeface="微軟正黑體" pitchFamily="34" charset="-120"/>
              </a:rPr>
              <a:t>54</a:t>
            </a:r>
            <a:r>
              <a:rPr lang="zh-TW" altLang="en-US" sz="2000" dirty="0">
                <a:solidFill>
                  <a:schemeClr val="accent1">
                    <a:lumMod val="50000"/>
                  </a:schemeClr>
                </a:solidFill>
                <a:latin typeface="微軟正黑體" pitchFamily="34" charset="-120"/>
                <a:ea typeface="微軟正黑體" pitchFamily="34" charset="-120"/>
              </a:rPr>
              <a:t> </a:t>
            </a:r>
            <a:r>
              <a:rPr lang="zh-TW" altLang="en-US" sz="1400" dirty="0">
                <a:solidFill>
                  <a:schemeClr val="accent1">
                    <a:lumMod val="50000"/>
                  </a:schemeClr>
                </a:solidFill>
                <a:latin typeface="微軟正黑體" pitchFamily="34" charset="-120"/>
                <a:ea typeface="微軟正黑體" pitchFamily="34" charset="-120"/>
              </a:rPr>
              <a:t>期</a:t>
            </a:r>
            <a:r>
              <a:rPr lang="zh-TW" altLang="en-US" sz="2000" dirty="0">
                <a:solidFill>
                  <a:schemeClr val="accent1">
                    <a:lumMod val="50000"/>
                  </a:schemeClr>
                </a:solidFill>
                <a:latin typeface="微軟正黑體" pitchFamily="34" charset="-120"/>
                <a:ea typeface="微軟正黑體" pitchFamily="34" charset="-120"/>
              </a:rPr>
              <a:t> </a:t>
            </a:r>
            <a:endParaRPr lang="zh-TW" altLang="en-US" sz="2000" dirty="0">
              <a:solidFill>
                <a:schemeClr val="accent1">
                  <a:lumMod val="50000"/>
                </a:schemeClr>
              </a:solidFill>
            </a:endParaRPr>
          </a:p>
        </p:txBody>
      </p:sp>
      <p:sp>
        <p:nvSpPr>
          <p:cNvPr id="7" name="矩形 6"/>
          <p:cNvSpPr/>
          <p:nvPr/>
        </p:nvSpPr>
        <p:spPr>
          <a:xfrm>
            <a:off x="5652797" y="2336143"/>
            <a:ext cx="1944215" cy="646331"/>
          </a:xfrm>
          <a:prstGeom prst="rect">
            <a:avLst/>
          </a:prstGeom>
        </p:spPr>
        <p:txBody>
          <a:bodyPr wrap="square">
            <a:spAutoFit/>
          </a:bodyPr>
          <a:lstStyle/>
          <a:p>
            <a:r>
              <a:rPr lang="zh-TW" altLang="en-US" sz="1150" dirty="0">
                <a:solidFill>
                  <a:schemeClr val="accent1">
                    <a:lumMod val="50000"/>
                  </a:schemeClr>
                </a:solidFill>
                <a:latin typeface="微軟正黑體" pitchFamily="34" charset="-120"/>
                <a:ea typeface="微軟正黑體" pitchFamily="34" charset="-120"/>
              </a:rPr>
              <a:t>發行人：李國正</a:t>
            </a:r>
            <a:endParaRPr lang="en-US" altLang="zh-TW" sz="1150" dirty="0">
              <a:solidFill>
                <a:schemeClr val="accent1">
                  <a:lumMod val="50000"/>
                </a:schemeClr>
              </a:solidFill>
              <a:latin typeface="微軟正黑體" pitchFamily="34" charset="-120"/>
              <a:ea typeface="微軟正黑體" pitchFamily="34" charset="-120"/>
            </a:endParaRPr>
          </a:p>
          <a:p>
            <a:r>
              <a:rPr lang="zh-TW" altLang="en-US" sz="1150" dirty="0">
                <a:solidFill>
                  <a:schemeClr val="accent1">
                    <a:lumMod val="50000"/>
                  </a:schemeClr>
                </a:solidFill>
                <a:latin typeface="微軟正黑體" pitchFamily="34" charset="-120"/>
                <a:ea typeface="微軟正黑體" pitchFamily="34" charset="-120"/>
              </a:rPr>
              <a:t>總編輯：陳本康  </a:t>
            </a:r>
            <a:endParaRPr lang="en-US" altLang="zh-TW" sz="1150" dirty="0">
              <a:solidFill>
                <a:schemeClr val="accent1">
                  <a:lumMod val="50000"/>
                </a:schemeClr>
              </a:solidFill>
              <a:latin typeface="微軟正黑體" pitchFamily="34" charset="-120"/>
              <a:ea typeface="微軟正黑體" pitchFamily="34" charset="-120"/>
            </a:endParaRPr>
          </a:p>
          <a:p>
            <a:r>
              <a:rPr lang="zh-TW" altLang="en-US" sz="1150" dirty="0">
                <a:solidFill>
                  <a:schemeClr val="accent1">
                    <a:lumMod val="50000"/>
                  </a:schemeClr>
                </a:solidFill>
                <a:latin typeface="微軟正黑體" pitchFamily="34" charset="-120"/>
                <a:ea typeface="微軟正黑體" pitchFamily="34" charset="-120"/>
              </a:rPr>
              <a:t>執行編輯：許婷瑄  黃曉伶</a:t>
            </a:r>
          </a:p>
        </p:txBody>
      </p:sp>
      <p:sp>
        <p:nvSpPr>
          <p:cNvPr id="8" name="文字方塊 7"/>
          <p:cNvSpPr txBox="1"/>
          <p:nvPr/>
        </p:nvSpPr>
        <p:spPr>
          <a:xfrm>
            <a:off x="7841" y="2610396"/>
            <a:ext cx="2077813" cy="307777"/>
          </a:xfrm>
          <a:prstGeom prst="rect">
            <a:avLst/>
          </a:prstGeom>
          <a:noFill/>
        </p:spPr>
        <p:txBody>
          <a:bodyPr wrap="none" rtlCol="0">
            <a:spAutoFit/>
          </a:bodyPr>
          <a:lstStyle/>
          <a:p>
            <a:r>
              <a:rPr lang="zh-TW" altLang="en-US" sz="1400" dirty="0">
                <a:solidFill>
                  <a:schemeClr val="accent1">
                    <a:lumMod val="50000"/>
                  </a:schemeClr>
                </a:solidFill>
                <a:latin typeface="+mj-ea"/>
                <a:ea typeface="+mj-ea"/>
              </a:rPr>
              <a:t>出刊日</a:t>
            </a:r>
            <a:r>
              <a:rPr lang="en-US" altLang="zh-TW" sz="1400" dirty="0">
                <a:solidFill>
                  <a:schemeClr val="accent1">
                    <a:lumMod val="50000"/>
                  </a:schemeClr>
                </a:solidFill>
                <a:latin typeface="+mj-ea"/>
                <a:ea typeface="+mj-ea"/>
              </a:rPr>
              <a:t>:</a:t>
            </a:r>
            <a:r>
              <a:rPr lang="zh-TW" altLang="en-US" sz="1400" dirty="0">
                <a:solidFill>
                  <a:schemeClr val="accent1">
                    <a:lumMod val="50000"/>
                  </a:schemeClr>
                </a:solidFill>
                <a:latin typeface="+mj-ea"/>
                <a:ea typeface="+mj-ea"/>
              </a:rPr>
              <a:t> </a:t>
            </a:r>
            <a:r>
              <a:rPr lang="en-US" altLang="zh-TW" sz="1400" dirty="0">
                <a:solidFill>
                  <a:schemeClr val="accent1">
                    <a:lumMod val="50000"/>
                  </a:schemeClr>
                </a:solidFill>
                <a:latin typeface="+mj-ea"/>
                <a:ea typeface="+mj-ea"/>
              </a:rPr>
              <a:t>2023</a:t>
            </a:r>
            <a:r>
              <a:rPr lang="zh-TW" altLang="en-US" sz="1400" dirty="0">
                <a:solidFill>
                  <a:schemeClr val="accent1">
                    <a:lumMod val="50000"/>
                  </a:schemeClr>
                </a:solidFill>
                <a:latin typeface="+mj-ea"/>
                <a:ea typeface="+mj-ea"/>
              </a:rPr>
              <a:t>年</a:t>
            </a:r>
            <a:r>
              <a:rPr lang="en-US" altLang="zh-TW" sz="1400" dirty="0">
                <a:solidFill>
                  <a:schemeClr val="accent1">
                    <a:lumMod val="50000"/>
                  </a:schemeClr>
                </a:solidFill>
                <a:latin typeface="+mj-ea"/>
                <a:ea typeface="+mj-ea"/>
              </a:rPr>
              <a:t>5</a:t>
            </a:r>
            <a:r>
              <a:rPr lang="zh-TW" altLang="en-US" sz="1400" dirty="0">
                <a:solidFill>
                  <a:schemeClr val="accent1">
                    <a:lumMod val="50000"/>
                  </a:schemeClr>
                </a:solidFill>
                <a:latin typeface="+mj-ea"/>
                <a:ea typeface="+mj-ea"/>
              </a:rPr>
              <a:t>月</a:t>
            </a:r>
            <a:r>
              <a:rPr lang="en-US" altLang="zh-TW" sz="1400" dirty="0">
                <a:solidFill>
                  <a:schemeClr val="accent1">
                    <a:lumMod val="50000"/>
                  </a:schemeClr>
                </a:solidFill>
                <a:latin typeface="+mj-ea"/>
                <a:ea typeface="+mj-ea"/>
              </a:rPr>
              <a:t>25</a:t>
            </a:r>
            <a:r>
              <a:rPr lang="zh-TW" altLang="en-US" sz="1400" dirty="0">
                <a:solidFill>
                  <a:schemeClr val="accent1">
                    <a:lumMod val="50000"/>
                  </a:schemeClr>
                </a:solidFill>
                <a:latin typeface="+mj-ea"/>
                <a:ea typeface="+mj-ea"/>
              </a:rPr>
              <a:t>日</a:t>
            </a:r>
          </a:p>
        </p:txBody>
      </p:sp>
      <p:cxnSp>
        <p:nvCxnSpPr>
          <p:cNvPr id="13" name="直線接點 12"/>
          <p:cNvCxnSpPr>
            <a:cxnSpLocks/>
          </p:cNvCxnSpPr>
          <p:nvPr/>
        </p:nvCxnSpPr>
        <p:spPr>
          <a:xfrm>
            <a:off x="-96359" y="3470954"/>
            <a:ext cx="7693370" cy="0"/>
          </a:xfrm>
          <a:prstGeom prst="line">
            <a:avLst/>
          </a:prstGeom>
          <a:ln w="9525" cap="flat" cmpd="sng" algn="ctr">
            <a:solidFill>
              <a:schemeClr val="accent1">
                <a:lumMod val="40000"/>
                <a:lumOff val="6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矩形 9">
            <a:extLst>
              <a:ext uri="{FF2B5EF4-FFF2-40B4-BE49-F238E27FC236}">
                <a16:creationId xmlns:a16="http://schemas.microsoft.com/office/drawing/2014/main" id="{7B214762-9B28-8CBB-5BCB-F0A175909C8F}"/>
              </a:ext>
            </a:extLst>
          </p:cNvPr>
          <p:cNvSpPr/>
          <p:nvPr/>
        </p:nvSpPr>
        <p:spPr>
          <a:xfrm>
            <a:off x="3214303" y="10431790"/>
            <a:ext cx="4351047" cy="261610"/>
          </a:xfrm>
          <a:prstGeom prst="rect">
            <a:avLst/>
          </a:prstGeom>
        </p:spPr>
        <p:txBody>
          <a:bodyPr wrap="square">
            <a:spAutoFit/>
          </a:bodyPr>
          <a:lstStyle/>
          <a:p>
            <a:pPr marL="228600" indent="-228600"/>
            <a:r>
              <a:rPr lang="en-US" altLang="zh-TW" sz="1100" b="1" dirty="0">
                <a:solidFill>
                  <a:schemeClr val="tx1">
                    <a:lumMod val="65000"/>
                    <a:lumOff val="35000"/>
                  </a:schemeClr>
                </a:solidFill>
                <a:latin typeface="微軟正黑體" pitchFamily="34" charset="-120"/>
                <a:ea typeface="微軟正黑體" pitchFamily="34" charset="-120"/>
              </a:rPr>
              <a:t>FAX </a:t>
            </a:r>
            <a:r>
              <a:rPr lang="zh-TW" altLang="en-US" sz="1100" b="1" dirty="0">
                <a:solidFill>
                  <a:schemeClr val="tx1">
                    <a:lumMod val="65000"/>
                    <a:lumOff val="35000"/>
                  </a:schemeClr>
                </a:solidFill>
                <a:latin typeface="微軟正黑體" pitchFamily="34" charset="-120"/>
                <a:ea typeface="微軟正黑體" pitchFamily="34" charset="-120"/>
              </a:rPr>
              <a:t>： </a:t>
            </a:r>
            <a:r>
              <a:rPr lang="en-US" altLang="zh-TW" sz="1100" b="1" dirty="0">
                <a:solidFill>
                  <a:schemeClr val="tx1">
                    <a:lumMod val="65000"/>
                    <a:lumOff val="35000"/>
                  </a:schemeClr>
                </a:solidFill>
                <a:latin typeface="微軟正黑體" pitchFamily="34" charset="-120"/>
                <a:ea typeface="微軟正黑體" pitchFamily="34" charset="-120"/>
              </a:rPr>
              <a:t>02-8257-1900   </a:t>
            </a:r>
            <a:r>
              <a:rPr lang="zh-TW" altLang="en-US" sz="1100" b="1" dirty="0">
                <a:solidFill>
                  <a:schemeClr val="tx1">
                    <a:lumMod val="65000"/>
                    <a:lumOff val="35000"/>
                  </a:schemeClr>
                </a:solidFill>
                <a:latin typeface="微軟正黑體" pitchFamily="34" charset="-120"/>
                <a:ea typeface="微軟正黑體" pitchFamily="34" charset="-120"/>
              </a:rPr>
              <a:t>  </a:t>
            </a:r>
            <a:r>
              <a:rPr lang="en-US" altLang="zh-TW" sz="1100" b="1" dirty="0">
                <a:solidFill>
                  <a:schemeClr val="tx1">
                    <a:lumMod val="65000"/>
                    <a:lumOff val="35000"/>
                  </a:schemeClr>
                </a:solidFill>
                <a:latin typeface="微軟正黑體" pitchFamily="34" charset="-120"/>
                <a:ea typeface="微軟正黑體" pitchFamily="34" charset="-120"/>
              </a:rPr>
              <a:t>e-mail</a:t>
            </a:r>
            <a:r>
              <a:rPr lang="zh-TW" altLang="en-US" sz="1100" b="1" dirty="0">
                <a:solidFill>
                  <a:schemeClr val="tx1">
                    <a:lumMod val="65000"/>
                    <a:lumOff val="35000"/>
                  </a:schemeClr>
                </a:solidFill>
                <a:latin typeface="微軟正黑體" pitchFamily="34" charset="-120"/>
                <a:ea typeface="微軟正黑體" pitchFamily="34" charset="-120"/>
              </a:rPr>
              <a:t>：</a:t>
            </a:r>
            <a:endParaRPr lang="en-US" altLang="zh-TW" sz="1050" b="1" dirty="0">
              <a:latin typeface="微軟正黑體" pitchFamily="34" charset="-120"/>
              <a:ea typeface="微軟正黑體" pitchFamily="34" charset="-120"/>
            </a:endParaRPr>
          </a:p>
        </p:txBody>
      </p:sp>
      <p:sp>
        <p:nvSpPr>
          <p:cNvPr id="17" name="矩形 16">
            <a:extLst>
              <a:ext uri="{FF2B5EF4-FFF2-40B4-BE49-F238E27FC236}">
                <a16:creationId xmlns:a16="http://schemas.microsoft.com/office/drawing/2014/main" id="{50610184-DEF3-1E89-602D-47B88228C352}"/>
              </a:ext>
            </a:extLst>
          </p:cNvPr>
          <p:cNvSpPr/>
          <p:nvPr/>
        </p:nvSpPr>
        <p:spPr>
          <a:xfrm>
            <a:off x="450988" y="10290821"/>
            <a:ext cx="4026732" cy="307777"/>
          </a:xfrm>
          <a:prstGeom prst="rect">
            <a:avLst/>
          </a:prstGeom>
        </p:spPr>
        <p:txBody>
          <a:bodyPr wrap="square">
            <a:spAutoFit/>
          </a:bodyPr>
          <a:lstStyle/>
          <a:p>
            <a:pPr marL="228600" indent="-228600"/>
            <a:r>
              <a:rPr lang="zh-TW" altLang="en-US" sz="1400" b="1" dirty="0">
                <a:solidFill>
                  <a:schemeClr val="tx1">
                    <a:lumMod val="65000"/>
                    <a:lumOff val="35000"/>
                  </a:schemeClr>
                </a:solidFill>
                <a:latin typeface="微軟正黑體" pitchFamily="34" charset="-120"/>
                <a:ea typeface="微軟正黑體" pitchFamily="34" charset="-120"/>
              </a:rPr>
              <a:t>社團法人臺灣省水土保持技師公會 </a:t>
            </a:r>
            <a:endParaRPr lang="en-US" altLang="zh-TW" sz="1400" b="1" dirty="0">
              <a:solidFill>
                <a:schemeClr val="tx1">
                  <a:lumMod val="65000"/>
                  <a:lumOff val="35000"/>
                </a:schemeClr>
              </a:solidFill>
              <a:latin typeface="微軟正黑體" pitchFamily="34" charset="-120"/>
              <a:ea typeface="微軟正黑體" pitchFamily="34" charset="-120"/>
            </a:endParaRPr>
          </a:p>
        </p:txBody>
      </p:sp>
      <p:grpSp>
        <p:nvGrpSpPr>
          <p:cNvPr id="30" name="群組 29">
            <a:extLst>
              <a:ext uri="{FF2B5EF4-FFF2-40B4-BE49-F238E27FC236}">
                <a16:creationId xmlns:a16="http://schemas.microsoft.com/office/drawing/2014/main" id="{C962FF75-FDBA-E3D1-F2EF-6DBE1678EA39}"/>
              </a:ext>
            </a:extLst>
          </p:cNvPr>
          <p:cNvGrpSpPr/>
          <p:nvPr/>
        </p:nvGrpSpPr>
        <p:grpSpPr>
          <a:xfrm>
            <a:off x="8625975" y="7923323"/>
            <a:ext cx="649404" cy="576161"/>
            <a:chOff x="6207009" y="9825788"/>
            <a:chExt cx="685370" cy="608071"/>
          </a:xfrm>
        </p:grpSpPr>
        <p:sp>
          <p:nvSpPr>
            <p:cNvPr id="18" name="Google Shape;1708;p73">
              <a:extLst>
                <a:ext uri="{FF2B5EF4-FFF2-40B4-BE49-F238E27FC236}">
                  <a16:creationId xmlns:a16="http://schemas.microsoft.com/office/drawing/2014/main" id="{0C66ADD5-A6AE-BF38-0E4A-0539B738092B}"/>
                </a:ext>
              </a:extLst>
            </p:cNvPr>
            <p:cNvSpPr/>
            <p:nvPr/>
          </p:nvSpPr>
          <p:spPr>
            <a:xfrm>
              <a:off x="6207009" y="9825788"/>
              <a:ext cx="609282" cy="608071"/>
            </a:xfrm>
            <a:prstGeom prst="ellipse">
              <a:avLst/>
            </a:prstGeom>
            <a:solidFill>
              <a:schemeClr val="accent1">
                <a:lumMod val="75000"/>
              </a:schemeClr>
            </a:solidFill>
            <a:ln>
              <a:noFill/>
            </a:ln>
          </p:spPr>
          <p:txBody>
            <a:bodyPr spcFirstLastPara="1" wrap="square" lIns="0" tIns="110733" rIns="0" bIns="184571" anchor="ctr" anchorCtr="0">
              <a:noAutofit/>
            </a:bodyPr>
            <a:lstStyle/>
            <a:p>
              <a:pPr algn="ctr"/>
              <a:endParaRPr sz="4845" dirty="0">
                <a:solidFill>
                  <a:schemeClr val="lt1"/>
                </a:solidFill>
                <a:latin typeface="Anek Devanagari SemiBold"/>
                <a:ea typeface="Anek Devanagari SemiBold"/>
                <a:cs typeface="Anek Devanagari SemiBold"/>
                <a:sym typeface="Anek Devanagari SemiBold"/>
              </a:endParaRPr>
            </a:p>
          </p:txBody>
        </p:sp>
        <p:sp>
          <p:nvSpPr>
            <p:cNvPr id="24" name="文字方塊 23">
              <a:extLst>
                <a:ext uri="{FF2B5EF4-FFF2-40B4-BE49-F238E27FC236}">
                  <a16:creationId xmlns:a16="http://schemas.microsoft.com/office/drawing/2014/main" id="{54BD3B66-FE69-C4F4-6160-109C270C2F7F}"/>
                </a:ext>
              </a:extLst>
            </p:cNvPr>
            <p:cNvSpPr txBox="1"/>
            <p:nvPr/>
          </p:nvSpPr>
          <p:spPr>
            <a:xfrm>
              <a:off x="6227738" y="9972512"/>
              <a:ext cx="664641" cy="338554"/>
            </a:xfrm>
            <a:prstGeom prst="rect">
              <a:avLst/>
            </a:prstGeom>
            <a:noFill/>
          </p:spPr>
          <p:txBody>
            <a:bodyPr wrap="square" rtlCol="0">
              <a:spAutoFit/>
            </a:bodyPr>
            <a:lstStyle/>
            <a:p>
              <a:r>
                <a:rPr lang="zh-TW" altLang="en-US" sz="1600" b="1" dirty="0">
                  <a:solidFill>
                    <a:schemeClr val="bg1"/>
                  </a:solidFill>
                </a:rPr>
                <a:t>官網</a:t>
              </a:r>
            </a:p>
          </p:txBody>
        </p:sp>
      </p:grpSp>
      <p:sp>
        <p:nvSpPr>
          <p:cNvPr id="35" name="文字方塊 34">
            <a:extLst>
              <a:ext uri="{FF2B5EF4-FFF2-40B4-BE49-F238E27FC236}">
                <a16:creationId xmlns:a16="http://schemas.microsoft.com/office/drawing/2014/main" id="{A3EFED55-74D8-82D9-855C-8F8A55430470}"/>
              </a:ext>
            </a:extLst>
          </p:cNvPr>
          <p:cNvSpPr txBox="1"/>
          <p:nvPr/>
        </p:nvSpPr>
        <p:spPr>
          <a:xfrm>
            <a:off x="6257410" y="3923253"/>
            <a:ext cx="404589" cy="461665"/>
          </a:xfrm>
          <a:prstGeom prst="rect">
            <a:avLst/>
          </a:prstGeom>
          <a:noFill/>
        </p:spPr>
        <p:txBody>
          <a:bodyPr wrap="square" rtlCol="0">
            <a:spAutoFit/>
          </a:bodyPr>
          <a:lstStyle/>
          <a:p>
            <a:pPr algn="ctr"/>
            <a:r>
              <a:rPr lang="en-US" altLang="zh-TW" sz="2400" b="1" dirty="0">
                <a:solidFill>
                  <a:schemeClr val="tx1">
                    <a:lumMod val="50000"/>
                    <a:lumOff val="50000"/>
                  </a:schemeClr>
                </a:solidFill>
              </a:rPr>
              <a:t>1</a:t>
            </a:r>
            <a:endParaRPr lang="zh-TW" altLang="en-US" sz="2400" b="1" dirty="0">
              <a:solidFill>
                <a:schemeClr val="tx1">
                  <a:lumMod val="50000"/>
                  <a:lumOff val="50000"/>
                </a:schemeClr>
              </a:solidFill>
            </a:endParaRPr>
          </a:p>
        </p:txBody>
      </p:sp>
      <p:sp>
        <p:nvSpPr>
          <p:cNvPr id="36" name="文字方塊 35">
            <a:extLst>
              <a:ext uri="{FF2B5EF4-FFF2-40B4-BE49-F238E27FC236}">
                <a16:creationId xmlns:a16="http://schemas.microsoft.com/office/drawing/2014/main" id="{F95C1EEB-F7A0-2B5A-774F-841E7ED4B095}"/>
              </a:ext>
            </a:extLst>
          </p:cNvPr>
          <p:cNvSpPr txBox="1"/>
          <p:nvPr/>
        </p:nvSpPr>
        <p:spPr>
          <a:xfrm>
            <a:off x="6221428" y="4734293"/>
            <a:ext cx="447306" cy="461665"/>
          </a:xfrm>
          <a:prstGeom prst="rect">
            <a:avLst/>
          </a:prstGeom>
          <a:noFill/>
        </p:spPr>
        <p:txBody>
          <a:bodyPr wrap="square" rtlCol="0">
            <a:spAutoFit/>
          </a:bodyPr>
          <a:lstStyle/>
          <a:p>
            <a:pPr algn="ctr"/>
            <a:r>
              <a:rPr lang="en-US" altLang="zh-TW" sz="2400" b="1" dirty="0">
                <a:solidFill>
                  <a:schemeClr val="tx1">
                    <a:lumMod val="50000"/>
                    <a:lumOff val="50000"/>
                  </a:schemeClr>
                </a:solidFill>
              </a:rPr>
              <a:t>4</a:t>
            </a:r>
            <a:endParaRPr lang="zh-TW" altLang="en-US" sz="2400" b="1" dirty="0">
              <a:solidFill>
                <a:schemeClr val="tx1">
                  <a:lumMod val="50000"/>
                  <a:lumOff val="50000"/>
                </a:schemeClr>
              </a:solidFill>
            </a:endParaRPr>
          </a:p>
        </p:txBody>
      </p:sp>
      <p:sp>
        <p:nvSpPr>
          <p:cNvPr id="37" name="文字方塊 36">
            <a:extLst>
              <a:ext uri="{FF2B5EF4-FFF2-40B4-BE49-F238E27FC236}">
                <a16:creationId xmlns:a16="http://schemas.microsoft.com/office/drawing/2014/main" id="{36F3468B-F105-AC96-0B87-10FBDFDAF68F}"/>
              </a:ext>
            </a:extLst>
          </p:cNvPr>
          <p:cNvSpPr txBox="1"/>
          <p:nvPr/>
        </p:nvSpPr>
        <p:spPr>
          <a:xfrm>
            <a:off x="6214693" y="5585898"/>
            <a:ext cx="447306" cy="461665"/>
          </a:xfrm>
          <a:prstGeom prst="rect">
            <a:avLst/>
          </a:prstGeom>
          <a:noFill/>
        </p:spPr>
        <p:txBody>
          <a:bodyPr wrap="square" rtlCol="0">
            <a:spAutoFit/>
          </a:bodyPr>
          <a:lstStyle/>
          <a:p>
            <a:pPr algn="ctr"/>
            <a:r>
              <a:rPr lang="en-US" altLang="zh-TW" sz="2400" b="1" dirty="0">
                <a:solidFill>
                  <a:schemeClr val="tx1">
                    <a:lumMod val="50000"/>
                    <a:lumOff val="50000"/>
                  </a:schemeClr>
                </a:solidFill>
              </a:rPr>
              <a:t>9</a:t>
            </a:r>
            <a:endParaRPr lang="zh-TW" altLang="en-US" sz="2400" b="1" dirty="0">
              <a:solidFill>
                <a:schemeClr val="tx1">
                  <a:lumMod val="50000"/>
                  <a:lumOff val="50000"/>
                </a:schemeClr>
              </a:solidFill>
            </a:endParaRPr>
          </a:p>
        </p:txBody>
      </p:sp>
      <p:sp>
        <p:nvSpPr>
          <p:cNvPr id="38" name="文字方塊 37">
            <a:extLst>
              <a:ext uri="{FF2B5EF4-FFF2-40B4-BE49-F238E27FC236}">
                <a16:creationId xmlns:a16="http://schemas.microsoft.com/office/drawing/2014/main" id="{7324CBA9-A34C-289C-E8C5-711AD7C1CAD4}"/>
              </a:ext>
            </a:extLst>
          </p:cNvPr>
          <p:cNvSpPr txBox="1"/>
          <p:nvPr/>
        </p:nvSpPr>
        <p:spPr>
          <a:xfrm>
            <a:off x="6133594" y="6426316"/>
            <a:ext cx="626959" cy="461665"/>
          </a:xfrm>
          <a:prstGeom prst="rect">
            <a:avLst/>
          </a:prstGeom>
          <a:noFill/>
        </p:spPr>
        <p:txBody>
          <a:bodyPr wrap="square" rtlCol="0">
            <a:spAutoFit/>
          </a:bodyPr>
          <a:lstStyle/>
          <a:p>
            <a:pPr algn="ctr"/>
            <a:r>
              <a:rPr lang="en-US" altLang="zh-TW" sz="2400" b="1" dirty="0">
                <a:solidFill>
                  <a:schemeClr val="tx1">
                    <a:lumMod val="50000"/>
                    <a:lumOff val="50000"/>
                  </a:schemeClr>
                </a:solidFill>
              </a:rPr>
              <a:t>12</a:t>
            </a:r>
            <a:endParaRPr lang="zh-TW" altLang="en-US" sz="2400" b="1" dirty="0">
              <a:solidFill>
                <a:schemeClr val="tx1">
                  <a:lumMod val="50000"/>
                  <a:lumOff val="50000"/>
                </a:schemeClr>
              </a:solidFill>
            </a:endParaRPr>
          </a:p>
        </p:txBody>
      </p:sp>
      <p:sp>
        <p:nvSpPr>
          <p:cNvPr id="39" name="文字方塊 38">
            <a:extLst>
              <a:ext uri="{FF2B5EF4-FFF2-40B4-BE49-F238E27FC236}">
                <a16:creationId xmlns:a16="http://schemas.microsoft.com/office/drawing/2014/main" id="{89FC6C9D-DD1C-0231-1313-EAAB2EE2F16B}"/>
              </a:ext>
            </a:extLst>
          </p:cNvPr>
          <p:cNvSpPr txBox="1"/>
          <p:nvPr/>
        </p:nvSpPr>
        <p:spPr>
          <a:xfrm>
            <a:off x="6140420" y="7370461"/>
            <a:ext cx="602375" cy="461665"/>
          </a:xfrm>
          <a:prstGeom prst="rect">
            <a:avLst/>
          </a:prstGeom>
          <a:noFill/>
        </p:spPr>
        <p:txBody>
          <a:bodyPr wrap="square" rtlCol="0">
            <a:spAutoFit/>
          </a:bodyPr>
          <a:lstStyle/>
          <a:p>
            <a:pPr algn="ctr"/>
            <a:r>
              <a:rPr lang="en-US" altLang="zh-TW" sz="2400" b="1" dirty="0">
                <a:solidFill>
                  <a:schemeClr val="tx1">
                    <a:lumMod val="50000"/>
                    <a:lumOff val="50000"/>
                  </a:schemeClr>
                </a:solidFill>
              </a:rPr>
              <a:t>19</a:t>
            </a:r>
            <a:endParaRPr lang="zh-TW" altLang="en-US" sz="2400" b="1" dirty="0">
              <a:solidFill>
                <a:schemeClr val="tx1">
                  <a:lumMod val="50000"/>
                  <a:lumOff val="50000"/>
                </a:schemeClr>
              </a:solidFill>
            </a:endParaRPr>
          </a:p>
        </p:txBody>
      </p:sp>
      <p:sp>
        <p:nvSpPr>
          <p:cNvPr id="40" name="文字方塊 39">
            <a:extLst>
              <a:ext uri="{FF2B5EF4-FFF2-40B4-BE49-F238E27FC236}">
                <a16:creationId xmlns:a16="http://schemas.microsoft.com/office/drawing/2014/main" id="{514DD925-3FB2-7D3D-EE33-89390DA4C660}"/>
              </a:ext>
            </a:extLst>
          </p:cNvPr>
          <p:cNvSpPr txBox="1"/>
          <p:nvPr/>
        </p:nvSpPr>
        <p:spPr>
          <a:xfrm>
            <a:off x="6142758" y="8159746"/>
            <a:ext cx="591176" cy="461665"/>
          </a:xfrm>
          <a:prstGeom prst="rect">
            <a:avLst/>
          </a:prstGeom>
          <a:noFill/>
        </p:spPr>
        <p:txBody>
          <a:bodyPr wrap="square" rtlCol="0">
            <a:spAutoFit/>
          </a:bodyPr>
          <a:lstStyle/>
          <a:p>
            <a:pPr algn="ctr"/>
            <a:r>
              <a:rPr lang="en-US" altLang="zh-TW" sz="2400" b="1" dirty="0">
                <a:solidFill>
                  <a:schemeClr val="tx1">
                    <a:lumMod val="50000"/>
                    <a:lumOff val="50000"/>
                  </a:schemeClr>
                </a:solidFill>
              </a:rPr>
              <a:t>23</a:t>
            </a:r>
            <a:endParaRPr lang="zh-TW" altLang="en-US" sz="2400" b="1" dirty="0">
              <a:solidFill>
                <a:schemeClr val="tx1">
                  <a:lumMod val="50000"/>
                  <a:lumOff val="50000"/>
                </a:schemeClr>
              </a:solidFill>
            </a:endParaRPr>
          </a:p>
        </p:txBody>
      </p:sp>
      <p:sp>
        <p:nvSpPr>
          <p:cNvPr id="15" name="文字方塊 14">
            <a:extLst>
              <a:ext uri="{FF2B5EF4-FFF2-40B4-BE49-F238E27FC236}">
                <a16:creationId xmlns:a16="http://schemas.microsoft.com/office/drawing/2014/main" id="{C530BD60-2726-7C87-574C-0800387369B0}"/>
              </a:ext>
            </a:extLst>
          </p:cNvPr>
          <p:cNvSpPr txBox="1"/>
          <p:nvPr/>
        </p:nvSpPr>
        <p:spPr>
          <a:xfrm>
            <a:off x="6078662" y="8953778"/>
            <a:ext cx="719367" cy="461665"/>
          </a:xfrm>
          <a:prstGeom prst="rect">
            <a:avLst/>
          </a:prstGeom>
          <a:noFill/>
        </p:spPr>
        <p:txBody>
          <a:bodyPr wrap="square" rtlCol="0">
            <a:spAutoFit/>
          </a:bodyPr>
          <a:lstStyle/>
          <a:p>
            <a:pPr algn="ctr"/>
            <a:r>
              <a:rPr lang="en-US" altLang="zh-TW" sz="2400" b="1" dirty="0">
                <a:solidFill>
                  <a:schemeClr val="tx1">
                    <a:lumMod val="50000"/>
                    <a:lumOff val="50000"/>
                  </a:schemeClr>
                </a:solidFill>
              </a:rPr>
              <a:t>24</a:t>
            </a:r>
            <a:endParaRPr lang="zh-TW" altLang="en-US" sz="2400" b="1" dirty="0">
              <a:solidFill>
                <a:schemeClr val="tx1">
                  <a:lumMod val="50000"/>
                  <a:lumOff val="50000"/>
                </a:schemeClr>
              </a:solidFill>
            </a:endParaRPr>
          </a:p>
        </p:txBody>
      </p:sp>
      <p:sp>
        <p:nvSpPr>
          <p:cNvPr id="22" name="文字方塊 21">
            <a:extLst>
              <a:ext uri="{FF2B5EF4-FFF2-40B4-BE49-F238E27FC236}">
                <a16:creationId xmlns:a16="http://schemas.microsoft.com/office/drawing/2014/main" id="{8B6DF68E-5153-472D-A2C9-5895A742D81E}"/>
              </a:ext>
            </a:extLst>
          </p:cNvPr>
          <p:cNvSpPr txBox="1"/>
          <p:nvPr/>
        </p:nvSpPr>
        <p:spPr>
          <a:xfrm>
            <a:off x="6200559" y="3132400"/>
            <a:ext cx="1308537" cy="338554"/>
          </a:xfrm>
          <a:prstGeom prst="rect">
            <a:avLst/>
          </a:prstGeom>
          <a:noFill/>
        </p:spPr>
        <p:txBody>
          <a:bodyPr wrap="square" rtlCol="0">
            <a:spAutoFit/>
          </a:bodyPr>
          <a:lstStyle/>
          <a:p>
            <a:r>
              <a:rPr lang="zh-TW" altLang="en-US" sz="1600" b="1" dirty="0">
                <a:solidFill>
                  <a:schemeClr val="tx1">
                    <a:lumMod val="65000"/>
                    <a:lumOff val="35000"/>
                  </a:schemeClr>
                </a:solidFill>
                <a:latin typeface="微軟正黑體" panose="020B0604030504040204" pitchFamily="34" charset="-120"/>
                <a:ea typeface="微軟正黑體" panose="020B0604030504040204" pitchFamily="34" charset="-120"/>
              </a:rPr>
              <a:t>頁碼</a:t>
            </a:r>
          </a:p>
        </p:txBody>
      </p:sp>
      <p:sp>
        <p:nvSpPr>
          <p:cNvPr id="42" name="矩形 41">
            <a:extLst>
              <a:ext uri="{FF2B5EF4-FFF2-40B4-BE49-F238E27FC236}">
                <a16:creationId xmlns:a16="http://schemas.microsoft.com/office/drawing/2014/main" id="{C226494B-8C35-44E1-EEFB-E3E268D3DEBE}"/>
              </a:ext>
            </a:extLst>
          </p:cNvPr>
          <p:cNvSpPr/>
          <p:nvPr/>
        </p:nvSpPr>
        <p:spPr>
          <a:xfrm>
            <a:off x="3241116" y="10228685"/>
            <a:ext cx="2987787" cy="276999"/>
          </a:xfrm>
          <a:prstGeom prst="rect">
            <a:avLst/>
          </a:prstGeom>
        </p:spPr>
        <p:txBody>
          <a:bodyPr wrap="square">
            <a:spAutoFit/>
          </a:bodyPr>
          <a:lstStyle/>
          <a:p>
            <a:pPr marL="228600" indent="-228600"/>
            <a:r>
              <a:rPr lang="en-US" altLang="zh-TW" sz="1200" dirty="0">
                <a:solidFill>
                  <a:schemeClr val="tx1">
                    <a:lumMod val="65000"/>
                    <a:lumOff val="35000"/>
                  </a:schemeClr>
                </a:solidFill>
                <a:latin typeface="微軟正黑體" pitchFamily="34" charset="-120"/>
                <a:ea typeface="微軟正黑體" pitchFamily="34" charset="-120"/>
              </a:rPr>
              <a:t>22043</a:t>
            </a:r>
            <a:r>
              <a:rPr lang="zh-TW" altLang="en-US" sz="1200" dirty="0">
                <a:solidFill>
                  <a:schemeClr val="tx1">
                    <a:lumMod val="65000"/>
                    <a:lumOff val="35000"/>
                  </a:schemeClr>
                </a:solidFill>
                <a:latin typeface="微軟正黑體" pitchFamily="34" charset="-120"/>
                <a:ea typeface="微軟正黑體" pitchFamily="34" charset="-120"/>
              </a:rPr>
              <a:t>新北市板橋區雙十路二段</a:t>
            </a:r>
            <a:r>
              <a:rPr lang="en-US" altLang="zh-TW" sz="1200" dirty="0">
                <a:solidFill>
                  <a:schemeClr val="tx1">
                    <a:lumMod val="65000"/>
                    <a:lumOff val="35000"/>
                  </a:schemeClr>
                </a:solidFill>
                <a:latin typeface="微軟正黑體" pitchFamily="34" charset="-120"/>
                <a:ea typeface="微軟正黑體" pitchFamily="34" charset="-120"/>
              </a:rPr>
              <a:t>143</a:t>
            </a:r>
            <a:r>
              <a:rPr lang="zh-TW" altLang="en-US" sz="1200" dirty="0">
                <a:solidFill>
                  <a:schemeClr val="tx1">
                    <a:lumMod val="65000"/>
                    <a:lumOff val="35000"/>
                  </a:schemeClr>
                </a:solidFill>
                <a:latin typeface="微軟正黑體" pitchFamily="34" charset="-120"/>
                <a:ea typeface="微軟正黑體" pitchFamily="34" charset="-120"/>
              </a:rPr>
              <a:t>號</a:t>
            </a:r>
            <a:r>
              <a:rPr lang="en-US" altLang="zh-TW" sz="1200" dirty="0">
                <a:solidFill>
                  <a:schemeClr val="tx1">
                    <a:lumMod val="65000"/>
                    <a:lumOff val="35000"/>
                  </a:schemeClr>
                </a:solidFill>
                <a:latin typeface="微軟正黑體" pitchFamily="34" charset="-120"/>
                <a:ea typeface="微軟正黑體" pitchFamily="34" charset="-120"/>
              </a:rPr>
              <a:t>4</a:t>
            </a:r>
            <a:r>
              <a:rPr lang="zh-TW" altLang="en-US" sz="1200" dirty="0">
                <a:solidFill>
                  <a:schemeClr val="tx1">
                    <a:lumMod val="65000"/>
                    <a:lumOff val="35000"/>
                  </a:schemeClr>
                </a:solidFill>
                <a:latin typeface="微軟正黑體" pitchFamily="34" charset="-120"/>
                <a:ea typeface="微軟正黑體" pitchFamily="34" charset="-120"/>
              </a:rPr>
              <a:t>樓</a:t>
            </a:r>
            <a:endParaRPr lang="en-US" altLang="zh-TW" sz="1200" dirty="0">
              <a:solidFill>
                <a:schemeClr val="tx1">
                  <a:lumMod val="65000"/>
                  <a:lumOff val="35000"/>
                </a:schemeClr>
              </a:solidFill>
              <a:latin typeface="微軟正黑體" pitchFamily="34" charset="-120"/>
              <a:ea typeface="微軟正黑體" pitchFamily="34" charset="-120"/>
            </a:endParaRPr>
          </a:p>
        </p:txBody>
      </p:sp>
      <p:cxnSp>
        <p:nvCxnSpPr>
          <p:cNvPr id="44" name="直線接點 43">
            <a:extLst>
              <a:ext uri="{FF2B5EF4-FFF2-40B4-BE49-F238E27FC236}">
                <a16:creationId xmlns:a16="http://schemas.microsoft.com/office/drawing/2014/main" id="{D8D35562-F33D-9A6F-8C28-F66BE08EF54C}"/>
              </a:ext>
            </a:extLst>
          </p:cNvPr>
          <p:cNvCxnSpPr>
            <a:cxnSpLocks/>
          </p:cNvCxnSpPr>
          <p:nvPr/>
        </p:nvCxnSpPr>
        <p:spPr>
          <a:xfrm>
            <a:off x="-7452617" y="8383135"/>
            <a:ext cx="6680793" cy="0"/>
          </a:xfrm>
          <a:prstGeom prst="line">
            <a:avLst/>
          </a:prstGeom>
          <a:ln w="9525" cap="flat" cmpd="sng" algn="ctr">
            <a:solidFill>
              <a:schemeClr val="accent1">
                <a:lumMod val="40000"/>
                <a:lumOff val="6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31" name="圖形 30">
            <a:hlinkClick r:id="rId5"/>
            <a:extLst>
              <a:ext uri="{FF2B5EF4-FFF2-40B4-BE49-F238E27FC236}">
                <a16:creationId xmlns:a16="http://schemas.microsoft.com/office/drawing/2014/main" id="{68CC43F9-A03A-5540-176A-C0A89DDAEE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37368" y="9273631"/>
            <a:ext cx="569124" cy="569124"/>
          </a:xfrm>
          <a:prstGeom prst="rect">
            <a:avLst/>
          </a:prstGeom>
        </p:spPr>
      </p:pic>
      <p:pic>
        <p:nvPicPr>
          <p:cNvPr id="41" name="圖形 40">
            <a:hlinkClick r:id="rId8"/>
            <a:extLst>
              <a:ext uri="{FF2B5EF4-FFF2-40B4-BE49-F238E27FC236}">
                <a16:creationId xmlns:a16="http://schemas.microsoft.com/office/drawing/2014/main" id="{6F84FE33-E1EA-EB39-2F2E-0FA5EDE2FF8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36032" y="9206446"/>
            <a:ext cx="623225" cy="539780"/>
          </a:xfrm>
          <a:prstGeom prst="rect">
            <a:avLst/>
          </a:prstGeom>
        </p:spPr>
      </p:pic>
      <p:sp>
        <p:nvSpPr>
          <p:cNvPr id="43" name="文字方塊 42">
            <a:extLst>
              <a:ext uri="{FF2B5EF4-FFF2-40B4-BE49-F238E27FC236}">
                <a16:creationId xmlns:a16="http://schemas.microsoft.com/office/drawing/2014/main" id="{F00CEAEC-9CB6-B2F2-2435-48D2D40C22C9}"/>
              </a:ext>
            </a:extLst>
          </p:cNvPr>
          <p:cNvSpPr txBox="1"/>
          <p:nvPr/>
        </p:nvSpPr>
        <p:spPr>
          <a:xfrm>
            <a:off x="6012879" y="10244623"/>
            <a:ext cx="1944216" cy="261061"/>
          </a:xfrm>
          <a:prstGeom prst="rect">
            <a:avLst/>
          </a:prstGeom>
          <a:noFill/>
        </p:spPr>
        <p:txBody>
          <a:bodyPr wrap="square" rtlCol="0">
            <a:spAutoFit/>
          </a:bodyPr>
          <a:lstStyle/>
          <a:p>
            <a:r>
              <a:rPr kumimoji="0" lang="en-US" altLang="zh-TW" sz="1100" b="1" i="0" u="none" strike="noStrike" kern="1200" cap="none" spc="0" normalizeH="0" baseline="0" noProof="0" dirty="0">
                <a:ln>
                  <a:noFill/>
                </a:ln>
                <a:solidFill>
                  <a:prstClr val="black">
                    <a:lumMod val="65000"/>
                    <a:lumOff val="35000"/>
                  </a:prstClr>
                </a:solidFill>
                <a:effectLst/>
                <a:uLnTx/>
                <a:uFillTx/>
                <a:latin typeface="微軟正黑體" pitchFamily="34" charset="-120"/>
                <a:ea typeface="微軟正黑體" pitchFamily="34" charset="-120"/>
                <a:cs typeface="+mn-cs"/>
              </a:rPr>
              <a:t>TEL</a:t>
            </a:r>
            <a:r>
              <a:rPr kumimoji="0" lang="zh-TW" altLang="en-US" sz="1100" b="1" i="0" u="none" strike="noStrike" kern="1200" cap="none" spc="0" normalizeH="0" baseline="0" noProof="0" dirty="0">
                <a:ln>
                  <a:noFill/>
                </a:ln>
                <a:solidFill>
                  <a:prstClr val="black">
                    <a:lumMod val="65000"/>
                    <a:lumOff val="35000"/>
                  </a:prstClr>
                </a:solidFill>
                <a:effectLst/>
                <a:uLnTx/>
                <a:uFillTx/>
                <a:latin typeface="微軟正黑體" pitchFamily="34" charset="-120"/>
                <a:ea typeface="微軟正黑體" pitchFamily="34" charset="-120"/>
                <a:cs typeface="+mn-cs"/>
              </a:rPr>
              <a:t>：</a:t>
            </a:r>
            <a:r>
              <a:rPr kumimoji="0" lang="en-US" altLang="zh-TW" sz="1100" b="1" i="0" u="none" strike="noStrike" kern="1200" cap="none" spc="0" normalizeH="0" baseline="0" noProof="0" dirty="0">
                <a:ln>
                  <a:noFill/>
                </a:ln>
                <a:solidFill>
                  <a:prstClr val="black">
                    <a:lumMod val="65000"/>
                    <a:lumOff val="35000"/>
                  </a:prstClr>
                </a:solidFill>
                <a:effectLst/>
                <a:uLnTx/>
                <a:uFillTx/>
                <a:latin typeface="微軟正黑體" pitchFamily="34" charset="-120"/>
                <a:ea typeface="微軟正黑體" pitchFamily="34" charset="-120"/>
                <a:cs typeface="+mn-cs"/>
              </a:rPr>
              <a:t>02-82581918</a:t>
            </a:r>
            <a:endParaRPr lang="zh-TW" altLang="en-US" dirty="0"/>
          </a:p>
        </p:txBody>
      </p:sp>
      <p:pic>
        <p:nvPicPr>
          <p:cNvPr id="45" name="圖形 44">
            <a:extLst>
              <a:ext uri="{FF2B5EF4-FFF2-40B4-BE49-F238E27FC236}">
                <a16:creationId xmlns:a16="http://schemas.microsoft.com/office/drawing/2014/main" id="{218B0247-1974-D23F-9FC2-E1F66B82D6C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8223" y="10307356"/>
            <a:ext cx="303823" cy="303823"/>
          </a:xfrm>
          <a:prstGeom prst="rect">
            <a:avLst/>
          </a:prstGeom>
        </p:spPr>
      </p:pic>
      <p:sp>
        <p:nvSpPr>
          <p:cNvPr id="23" name="矩形 22"/>
          <p:cNvSpPr/>
          <p:nvPr/>
        </p:nvSpPr>
        <p:spPr>
          <a:xfrm>
            <a:off x="5364807" y="10413682"/>
            <a:ext cx="2403873" cy="261610"/>
          </a:xfrm>
          <a:prstGeom prst="rect">
            <a:avLst/>
          </a:prstGeom>
        </p:spPr>
        <p:txBody>
          <a:bodyPr wrap="square">
            <a:spAutoFit/>
          </a:bodyPr>
          <a:lstStyle/>
          <a:p>
            <a:pPr marL="228600" lvl="0" indent="-228600"/>
            <a:r>
              <a:rPr lang="en-US" altLang="zh-TW" sz="1100" dirty="0">
                <a:latin typeface="微軟正黑體" pitchFamily="34" charset="-120"/>
                <a:ea typeface="微軟正黑體" pitchFamily="34" charset="-120"/>
              </a:rPr>
              <a:t>twsw6818@ms21.hinet.net</a:t>
            </a:r>
          </a:p>
        </p:txBody>
      </p:sp>
      <p:sp>
        <p:nvSpPr>
          <p:cNvPr id="46" name="文字方塊 45">
            <a:extLst>
              <a:ext uri="{FF2B5EF4-FFF2-40B4-BE49-F238E27FC236}">
                <a16:creationId xmlns:a16="http://schemas.microsoft.com/office/drawing/2014/main" id="{C530BD60-2726-7C87-574C-0800387369B0}"/>
              </a:ext>
            </a:extLst>
          </p:cNvPr>
          <p:cNvSpPr txBox="1"/>
          <p:nvPr/>
        </p:nvSpPr>
        <p:spPr>
          <a:xfrm>
            <a:off x="6084887" y="9637563"/>
            <a:ext cx="719367" cy="461665"/>
          </a:xfrm>
          <a:prstGeom prst="rect">
            <a:avLst/>
          </a:prstGeom>
          <a:noFill/>
        </p:spPr>
        <p:txBody>
          <a:bodyPr wrap="square" rtlCol="0">
            <a:spAutoFit/>
          </a:bodyPr>
          <a:lstStyle/>
          <a:p>
            <a:pPr algn="ctr"/>
            <a:r>
              <a:rPr lang="en-US" altLang="zh-TW" sz="2400" b="1" dirty="0">
                <a:solidFill>
                  <a:schemeClr val="tx1">
                    <a:lumMod val="50000"/>
                    <a:lumOff val="50000"/>
                  </a:schemeClr>
                </a:solidFill>
              </a:rPr>
              <a:t>26</a:t>
            </a:r>
            <a:endParaRPr lang="zh-TW" altLang="en-US" sz="2400" b="1" dirty="0">
              <a:solidFill>
                <a:schemeClr val="tx1">
                  <a:lumMod val="50000"/>
                  <a:lumOff val="50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5278AE5D-41F8-9734-2F70-5907639FD83E}"/>
              </a:ext>
            </a:extLst>
          </p:cNvPr>
          <p:cNvSpPr txBox="1"/>
          <p:nvPr/>
        </p:nvSpPr>
        <p:spPr>
          <a:xfrm>
            <a:off x="11405827" y="4099679"/>
            <a:ext cx="3142951" cy="954107"/>
          </a:xfrm>
          <a:prstGeom prst="rect">
            <a:avLst/>
          </a:prstGeom>
          <a:noFill/>
        </p:spPr>
        <p:txBody>
          <a:bodyPr wrap="square" rtlCol="0">
            <a:spAutoFit/>
          </a:bodyPr>
          <a:lstStyle/>
          <a:p>
            <a:pPr defTabSz="914400">
              <a:buClr>
                <a:srgbClr val="000000"/>
              </a:buClr>
              <a:buFont typeface="Arial"/>
              <a:buNone/>
            </a:pPr>
            <a:r>
              <a:rPr lang="zh-TW" altLang="en-US" sz="1400" kern="0" dirty="0">
                <a:latin typeface="微軟正黑體" panose="020B0604030504040204" pitchFamily="34" charset="-120"/>
                <a:ea typeface="微軟正黑體" panose="020B0604030504040204" pitchFamily="34" charset="-120"/>
                <a:cs typeface="Arial"/>
                <a:sym typeface="Arial"/>
              </a:rPr>
              <a:t>◀ 加強綠美化。”沿步徑種植</a:t>
            </a:r>
            <a:r>
              <a:rPr lang="en-US" altLang="zh-TW" sz="1400" kern="0" dirty="0">
                <a:latin typeface="微軟正黑體" panose="020B0604030504040204" pitchFamily="34" charset="-120"/>
                <a:ea typeface="微軟正黑體" panose="020B0604030504040204" pitchFamily="34" charset="-120"/>
                <a:cs typeface="Arial"/>
                <a:sym typeface="Arial"/>
              </a:rPr>
              <a:t>260</a:t>
            </a:r>
            <a:r>
              <a:rPr lang="zh-TW" altLang="en-US" sz="1400" kern="0" dirty="0">
                <a:latin typeface="微軟正黑體" panose="020B0604030504040204" pitchFamily="34" charset="-120"/>
                <a:ea typeface="微軟正黑體" panose="020B0604030504040204" pitchFamily="34" charset="-120"/>
                <a:cs typeface="Arial"/>
                <a:sym typeface="Arial"/>
              </a:rPr>
              <a:t>多棵適合在地生長的原生種喬木（如楓香、樟樹、九芎等）</a:t>
            </a:r>
          </a:p>
          <a:p>
            <a:pPr algn="ctr" defTabSz="914400">
              <a:buClr>
                <a:srgbClr val="000000"/>
              </a:buClr>
              <a:buFont typeface="Arial"/>
              <a:buNone/>
            </a:pPr>
            <a:endParaRPr lang="zh-TW" altLang="en-US" sz="1400" kern="0" dirty="0">
              <a:solidFill>
                <a:srgbClr val="000000"/>
              </a:solidFill>
              <a:latin typeface="Arial"/>
              <a:cs typeface="Arial"/>
              <a:sym typeface="Arial"/>
            </a:endParaRPr>
          </a:p>
        </p:txBody>
      </p:sp>
      <p:sp>
        <p:nvSpPr>
          <p:cNvPr id="6" name="文字方塊 5">
            <a:extLst>
              <a:ext uri="{FF2B5EF4-FFF2-40B4-BE49-F238E27FC236}">
                <a16:creationId xmlns:a16="http://schemas.microsoft.com/office/drawing/2014/main" id="{15CBB310-2F2C-ADBE-B511-D515EA5B5836}"/>
              </a:ext>
            </a:extLst>
          </p:cNvPr>
          <p:cNvSpPr txBox="1"/>
          <p:nvPr/>
        </p:nvSpPr>
        <p:spPr>
          <a:xfrm>
            <a:off x="316474" y="4138599"/>
            <a:ext cx="3614734" cy="307777"/>
          </a:xfrm>
          <a:prstGeom prst="rect">
            <a:avLst/>
          </a:prstGeom>
          <a:noFill/>
        </p:spPr>
        <p:txBody>
          <a:bodyPr wrap="square" rtlCol="0">
            <a:spAutoFit/>
          </a:bodyPr>
          <a:lstStyle/>
          <a:p>
            <a:pPr algn="ctr" defTabSz="914400">
              <a:buClr>
                <a:srgbClr val="000000"/>
              </a:buClr>
              <a:buFont typeface="Arial"/>
              <a:buNone/>
            </a:pPr>
            <a:r>
              <a:rPr lang="zh-TW" altLang="en-US" sz="1400" kern="0" dirty="0">
                <a:latin typeface="微軟正黑體" panose="020B0604030504040204" pitchFamily="34" charset="-120"/>
                <a:ea typeface="微軟正黑體" panose="020B0604030504040204" pitchFamily="34" charset="-120"/>
                <a:cs typeface="Arial"/>
                <a:sym typeface="Arial"/>
              </a:rPr>
              <a:t>▲魚路古道的火山地形及硫磺溪流</a:t>
            </a:r>
          </a:p>
        </p:txBody>
      </p:sp>
      <p:cxnSp>
        <p:nvCxnSpPr>
          <p:cNvPr id="9" name="Google Shape;810;p41">
            <a:extLst>
              <a:ext uri="{FF2B5EF4-FFF2-40B4-BE49-F238E27FC236}">
                <a16:creationId xmlns:a16="http://schemas.microsoft.com/office/drawing/2014/main" id="{88F5CC00-6350-931B-578A-E05FB17936C3}"/>
              </a:ext>
            </a:extLst>
          </p:cNvPr>
          <p:cNvCxnSpPr>
            <a:cxnSpLocks/>
          </p:cNvCxnSpPr>
          <p:nvPr/>
        </p:nvCxnSpPr>
        <p:spPr>
          <a:xfrm>
            <a:off x="10588216" y="3975377"/>
            <a:ext cx="853037" cy="252212"/>
          </a:xfrm>
          <a:prstGeom prst="bentConnector3">
            <a:avLst>
              <a:gd name="adj1" fmla="val 50000"/>
            </a:avLst>
          </a:prstGeom>
          <a:noFill/>
          <a:ln w="19050" cap="flat" cmpd="sng">
            <a:solidFill>
              <a:srgbClr val="153C4B"/>
            </a:solidFill>
            <a:prstDash val="solid"/>
            <a:round/>
            <a:headEnd type="none" w="med" len="med"/>
            <a:tailEnd type="none" w="med" len="med"/>
          </a:ln>
        </p:spPr>
      </p:cxnSp>
      <p:cxnSp>
        <p:nvCxnSpPr>
          <p:cNvPr id="10" name="Google Shape;809;p41">
            <a:extLst>
              <a:ext uri="{FF2B5EF4-FFF2-40B4-BE49-F238E27FC236}">
                <a16:creationId xmlns:a16="http://schemas.microsoft.com/office/drawing/2014/main" id="{E8108268-6975-8FCD-70FB-4EBDC5A89FF2}"/>
              </a:ext>
            </a:extLst>
          </p:cNvPr>
          <p:cNvCxnSpPr>
            <a:cxnSpLocks/>
          </p:cNvCxnSpPr>
          <p:nvPr/>
        </p:nvCxnSpPr>
        <p:spPr>
          <a:xfrm flipV="1">
            <a:off x="10466277" y="6354812"/>
            <a:ext cx="770286" cy="260889"/>
          </a:xfrm>
          <a:prstGeom prst="bentConnector3">
            <a:avLst>
              <a:gd name="adj1" fmla="val 50000"/>
            </a:avLst>
          </a:prstGeom>
          <a:noFill/>
          <a:ln w="19050" cap="flat" cmpd="sng">
            <a:solidFill>
              <a:srgbClr val="153C4B"/>
            </a:solidFill>
            <a:prstDash val="solid"/>
            <a:round/>
            <a:headEnd type="none" w="med" len="med"/>
            <a:tailEnd type="none" w="med" len="med"/>
          </a:ln>
        </p:spPr>
      </p:cxnSp>
      <p:sp>
        <p:nvSpPr>
          <p:cNvPr id="11" name="文字方塊 10">
            <a:extLst>
              <a:ext uri="{FF2B5EF4-FFF2-40B4-BE49-F238E27FC236}">
                <a16:creationId xmlns:a16="http://schemas.microsoft.com/office/drawing/2014/main" id="{361C8B4A-4A21-8925-250D-F3A5C36CFA8A}"/>
              </a:ext>
            </a:extLst>
          </p:cNvPr>
          <p:cNvSpPr txBox="1"/>
          <p:nvPr/>
        </p:nvSpPr>
        <p:spPr>
          <a:xfrm>
            <a:off x="7911929" y="6485289"/>
            <a:ext cx="2608369" cy="523220"/>
          </a:xfrm>
          <a:prstGeom prst="rect">
            <a:avLst/>
          </a:prstGeom>
          <a:noFill/>
        </p:spPr>
        <p:txBody>
          <a:bodyPr wrap="square" rtlCol="0">
            <a:spAutoFit/>
          </a:bodyPr>
          <a:lstStyle/>
          <a:p>
            <a:pPr algn="ctr" defTabSz="914400">
              <a:buClr>
                <a:srgbClr val="000000"/>
              </a:buClr>
              <a:buFont typeface="Arial"/>
              <a:buNone/>
            </a:pPr>
            <a:r>
              <a:rPr lang="zh-TW" altLang="en-US" sz="1400" kern="0" dirty="0">
                <a:latin typeface="微軟正黑體" panose="020B0604030504040204" pitchFamily="34" charset="-120"/>
                <a:ea typeface="微軟正黑體" panose="020B0604030504040204" pitchFamily="34" charset="-120"/>
                <a:cs typeface="Arial"/>
                <a:sym typeface="Arial"/>
              </a:rPr>
              <a:t>▶ </a:t>
            </a:r>
            <a:r>
              <a:rPr lang="zh-TW" altLang="en-US" sz="1400" kern="0">
                <a:latin typeface="微軟正黑體" panose="020B0604030504040204" pitchFamily="34" charset="-120"/>
                <a:ea typeface="微軟正黑體" panose="020B0604030504040204" pitchFamily="34" charset="-120"/>
                <a:cs typeface="Arial"/>
                <a:sym typeface="Arial"/>
              </a:rPr>
              <a:t>強化綠能生態</a:t>
            </a:r>
            <a:r>
              <a:rPr lang="zh-TW" altLang="en-US" sz="1400" kern="0" dirty="0">
                <a:latin typeface="微軟正黑體" panose="020B0604030504040204" pitchFamily="34" charset="-120"/>
                <a:ea typeface="微軟正黑體" panose="020B0604030504040204" pitchFamily="34" charset="-120"/>
                <a:cs typeface="Arial"/>
                <a:sym typeface="Arial"/>
              </a:rPr>
              <a:t>解說牌。</a:t>
            </a:r>
          </a:p>
          <a:p>
            <a:pPr algn="ctr" defTabSz="914400">
              <a:buClr>
                <a:srgbClr val="000000"/>
              </a:buClr>
              <a:buFont typeface="Arial"/>
              <a:buNone/>
            </a:pPr>
            <a:endParaRPr lang="zh-TW" altLang="en-US" sz="1400" kern="0" dirty="0">
              <a:solidFill>
                <a:srgbClr val="000000"/>
              </a:solidFill>
              <a:latin typeface="Arial"/>
              <a:cs typeface="Arial"/>
              <a:sym typeface="Arial"/>
            </a:endParaRPr>
          </a:p>
        </p:txBody>
      </p:sp>
      <p:sp>
        <p:nvSpPr>
          <p:cNvPr id="22" name="頁尾版面配置區 21">
            <a:extLst>
              <a:ext uri="{FF2B5EF4-FFF2-40B4-BE49-F238E27FC236}">
                <a16:creationId xmlns:a16="http://schemas.microsoft.com/office/drawing/2014/main" id="{FBA4E54B-BBD9-F4A4-48E1-1384D7654361}"/>
              </a:ext>
            </a:extLst>
          </p:cNvPr>
          <p:cNvSpPr>
            <a:spLocks noGrp="1"/>
          </p:cNvSpPr>
          <p:nvPr>
            <p:ph type="ftr" sz="quarter" idx="11"/>
          </p:nvPr>
        </p:nvSpPr>
        <p:spPr>
          <a:xfrm>
            <a:off x="7197531" y="9866207"/>
            <a:ext cx="2772463" cy="569325"/>
          </a:xfrm>
        </p:spPr>
        <p:txBody>
          <a:bodyPr/>
          <a:lstStyle/>
          <a:p>
            <a:r>
              <a:rPr lang="en-US" altLang="zh-TW" sz="1800" dirty="0"/>
              <a:t>9</a:t>
            </a:r>
            <a:endParaRPr kumimoji="0" lang="en-US" sz="1800" dirty="0"/>
          </a:p>
        </p:txBody>
      </p:sp>
      <p:sp>
        <p:nvSpPr>
          <p:cNvPr id="27" name="文字方塊 26">
            <a:extLst>
              <a:ext uri="{FF2B5EF4-FFF2-40B4-BE49-F238E27FC236}">
                <a16:creationId xmlns:a16="http://schemas.microsoft.com/office/drawing/2014/main" id="{3649DFBF-6B72-AE0F-8939-8A61E3E79095}"/>
              </a:ext>
            </a:extLst>
          </p:cNvPr>
          <p:cNvSpPr txBox="1"/>
          <p:nvPr/>
        </p:nvSpPr>
        <p:spPr>
          <a:xfrm>
            <a:off x="8511993" y="8738457"/>
            <a:ext cx="3614734" cy="307777"/>
          </a:xfrm>
          <a:prstGeom prst="rect">
            <a:avLst/>
          </a:prstGeom>
          <a:noFill/>
        </p:spPr>
        <p:txBody>
          <a:bodyPr wrap="square" rtlCol="0">
            <a:spAutoFit/>
          </a:bodyPr>
          <a:lstStyle/>
          <a:p>
            <a:pPr algn="ctr" defTabSz="914400">
              <a:buClr>
                <a:srgbClr val="000000"/>
              </a:buClr>
              <a:buFont typeface="Arial"/>
              <a:buNone/>
            </a:pPr>
            <a:r>
              <a:rPr lang="zh-TW" altLang="en-US" sz="1400" kern="0" dirty="0">
                <a:latin typeface="微軟正黑體" panose="020B0604030504040204" pitchFamily="34" charset="-120"/>
                <a:ea typeface="微軟正黑體" panose="020B0604030504040204" pitchFamily="34" charset="-120"/>
                <a:cs typeface="Arial"/>
                <a:sym typeface="Arial"/>
              </a:rPr>
              <a:t>▲草嶺古道沿途的景覲涼亭。</a:t>
            </a:r>
          </a:p>
        </p:txBody>
      </p:sp>
      <p:sp>
        <p:nvSpPr>
          <p:cNvPr id="33" name="文字方塊 32">
            <a:extLst>
              <a:ext uri="{FF2B5EF4-FFF2-40B4-BE49-F238E27FC236}">
                <a16:creationId xmlns:a16="http://schemas.microsoft.com/office/drawing/2014/main" id="{D4C72AB5-2CAE-A51F-98E4-5B0A1B62805F}"/>
              </a:ext>
            </a:extLst>
          </p:cNvPr>
          <p:cNvSpPr txBox="1"/>
          <p:nvPr/>
        </p:nvSpPr>
        <p:spPr>
          <a:xfrm>
            <a:off x="3730671" y="7506013"/>
            <a:ext cx="3614734" cy="307777"/>
          </a:xfrm>
          <a:prstGeom prst="rect">
            <a:avLst/>
          </a:prstGeom>
          <a:noFill/>
        </p:spPr>
        <p:txBody>
          <a:bodyPr wrap="square" rtlCol="0">
            <a:spAutoFit/>
          </a:bodyPr>
          <a:lstStyle/>
          <a:p>
            <a:pPr algn="ctr" defTabSz="914400">
              <a:buClr>
                <a:srgbClr val="000000"/>
              </a:buClr>
              <a:buFont typeface="Arial"/>
              <a:buNone/>
            </a:pPr>
            <a:r>
              <a:rPr lang="zh-TW" altLang="en-US" sz="1400" kern="0" dirty="0">
                <a:latin typeface="微軟正黑體" panose="020B0604030504040204" pitchFamily="34" charset="-120"/>
                <a:ea typeface="微軟正黑體" panose="020B0604030504040204" pitchFamily="34" charset="-120"/>
                <a:cs typeface="Arial"/>
                <a:sym typeface="Arial"/>
              </a:rPr>
              <a:t>▲魚路古道上磺溪出口</a:t>
            </a:r>
          </a:p>
        </p:txBody>
      </p:sp>
      <p:sp>
        <p:nvSpPr>
          <p:cNvPr id="35" name="文字方塊 34">
            <a:extLst>
              <a:ext uri="{FF2B5EF4-FFF2-40B4-BE49-F238E27FC236}">
                <a16:creationId xmlns:a16="http://schemas.microsoft.com/office/drawing/2014/main" id="{909B9D0C-038A-83F8-0C51-F612BEE74AC3}"/>
              </a:ext>
            </a:extLst>
          </p:cNvPr>
          <p:cNvSpPr txBox="1"/>
          <p:nvPr/>
        </p:nvSpPr>
        <p:spPr>
          <a:xfrm>
            <a:off x="2082085" y="8892345"/>
            <a:ext cx="3614734" cy="276999"/>
          </a:xfrm>
          <a:prstGeom prst="rect">
            <a:avLst/>
          </a:prstGeom>
          <a:noFill/>
        </p:spPr>
        <p:txBody>
          <a:bodyPr wrap="square" rtlCol="0">
            <a:spAutoFit/>
          </a:bodyPr>
          <a:lstStyle/>
          <a:p>
            <a:pPr algn="ctr" defTabSz="914400">
              <a:buClr>
                <a:srgbClr val="000000"/>
              </a:buClr>
              <a:buFont typeface="Arial"/>
              <a:buNone/>
            </a:pPr>
            <a:r>
              <a:rPr lang="en-US" altLang="zh-TW" sz="1200" kern="0" dirty="0">
                <a:solidFill>
                  <a:srgbClr val="000000"/>
                </a:solidFill>
                <a:latin typeface="+mj-ea"/>
                <a:ea typeface="+mj-ea"/>
                <a:cs typeface="Arial"/>
                <a:sym typeface="Arial"/>
              </a:rPr>
              <a:t>(</a:t>
            </a:r>
            <a:r>
              <a:rPr lang="zh-TW" altLang="en-US" sz="1200" kern="0" dirty="0">
                <a:solidFill>
                  <a:srgbClr val="000000"/>
                </a:solidFill>
                <a:latin typeface="+mj-ea"/>
                <a:ea typeface="+mj-ea"/>
                <a:cs typeface="Arial"/>
                <a:sym typeface="Arial"/>
              </a:rPr>
              <a:t>以上照片皆為 </a:t>
            </a:r>
            <a:r>
              <a:rPr lang="zh-TW" altLang="en-US" sz="1200" kern="0" dirty="0">
                <a:latin typeface="+mj-ea"/>
                <a:ea typeface="+mj-ea"/>
                <a:cs typeface="Arial"/>
                <a:sym typeface="Arial"/>
              </a:rPr>
              <a:t>朱耀光技師 拍攝</a:t>
            </a:r>
            <a:r>
              <a:rPr lang="en-US" altLang="zh-TW" sz="1200" kern="0" dirty="0">
                <a:latin typeface="+mj-ea"/>
                <a:ea typeface="+mj-ea"/>
                <a:cs typeface="Arial"/>
                <a:sym typeface="Arial"/>
              </a:rPr>
              <a:t>/</a:t>
            </a:r>
            <a:r>
              <a:rPr lang="zh-TW" altLang="en-US" sz="1200" kern="0" dirty="0">
                <a:latin typeface="+mj-ea"/>
                <a:ea typeface="+mj-ea"/>
                <a:cs typeface="Arial"/>
                <a:sym typeface="Arial"/>
              </a:rPr>
              <a:t>提供</a:t>
            </a:r>
            <a:r>
              <a:rPr lang="en-US" altLang="zh-TW" sz="1200" kern="0" dirty="0">
                <a:solidFill>
                  <a:srgbClr val="000000"/>
                </a:solidFill>
                <a:latin typeface="+mj-ea"/>
                <a:ea typeface="+mj-ea"/>
                <a:cs typeface="Arial"/>
                <a:sym typeface="Arial"/>
              </a:rPr>
              <a:t>)</a:t>
            </a:r>
            <a:endParaRPr lang="zh-TW" altLang="en-US" sz="1200" kern="0" dirty="0">
              <a:solidFill>
                <a:srgbClr val="000000"/>
              </a:solidFill>
              <a:latin typeface="+mj-ea"/>
              <a:ea typeface="+mj-ea"/>
              <a:cs typeface="Arial"/>
              <a:sym typeface="Arial"/>
            </a:endParaRPr>
          </a:p>
        </p:txBody>
      </p:sp>
      <p:sp>
        <p:nvSpPr>
          <p:cNvPr id="39" name="文字方塊 38">
            <a:extLst>
              <a:ext uri="{FF2B5EF4-FFF2-40B4-BE49-F238E27FC236}">
                <a16:creationId xmlns:a16="http://schemas.microsoft.com/office/drawing/2014/main" id="{DA5B8FF3-467C-C9FD-E0CA-408D7594F788}"/>
              </a:ext>
            </a:extLst>
          </p:cNvPr>
          <p:cNvSpPr txBox="1"/>
          <p:nvPr/>
        </p:nvSpPr>
        <p:spPr>
          <a:xfrm>
            <a:off x="3889452" y="4161234"/>
            <a:ext cx="3293035" cy="523220"/>
          </a:xfrm>
          <a:prstGeom prst="rect">
            <a:avLst/>
          </a:prstGeom>
          <a:noFill/>
        </p:spPr>
        <p:txBody>
          <a:bodyPr wrap="square" rtlCol="0">
            <a:spAutoFit/>
          </a:bodyPr>
          <a:lstStyle/>
          <a:p>
            <a:pPr algn="ctr" defTabSz="914400">
              <a:buClr>
                <a:srgbClr val="000000"/>
              </a:buClr>
              <a:buFont typeface="Arial"/>
              <a:buNone/>
            </a:pPr>
            <a:r>
              <a:rPr lang="zh-TW" altLang="en-US" sz="1400" kern="0" dirty="0">
                <a:latin typeface="微軟正黑體" panose="020B0604030504040204" pitchFamily="34" charset="-120"/>
                <a:ea typeface="微軟正黑體" panose="020B0604030504040204" pitchFamily="34" charset="-120"/>
                <a:cs typeface="Arial"/>
                <a:sym typeface="Arial"/>
              </a:rPr>
              <a:t>▲</a:t>
            </a:r>
            <a:r>
              <a:rPr lang="en-US" altLang="zh-TW" sz="1400" kern="0" dirty="0">
                <a:latin typeface="微軟正黑體" panose="020B0604030504040204" pitchFamily="34" charset="-120"/>
                <a:ea typeface="微軟正黑體" panose="020B0604030504040204" pitchFamily="34" charset="-120"/>
                <a:cs typeface="Arial"/>
                <a:sym typeface="Arial"/>
              </a:rPr>
              <a:t>GPS </a:t>
            </a:r>
            <a:r>
              <a:rPr lang="zh-TW" altLang="en-US" sz="1400" kern="0" dirty="0">
                <a:latin typeface="微軟正黑體" panose="020B0604030504040204" pitchFamily="34" charset="-120"/>
                <a:ea typeface="微軟正黑體" panose="020B0604030504040204" pitchFamily="34" charset="-120"/>
                <a:cs typeface="Arial"/>
                <a:sym typeface="Arial"/>
              </a:rPr>
              <a:t>衛星定位微震儀器觀測儀器</a:t>
            </a:r>
            <a:r>
              <a:rPr lang="en-US" altLang="zh-TW" sz="1400" kern="0" dirty="0">
                <a:latin typeface="微軟正黑體" panose="020B0604030504040204" pitchFamily="34" charset="-120"/>
                <a:ea typeface="微軟正黑體" panose="020B0604030504040204" pitchFamily="34" charset="-120"/>
                <a:cs typeface="Arial"/>
                <a:sym typeface="Arial"/>
              </a:rPr>
              <a:t>(</a:t>
            </a:r>
            <a:r>
              <a:rPr lang="zh-TW" altLang="en-US" sz="1400" kern="0" dirty="0">
                <a:latin typeface="微軟正黑體" panose="020B0604030504040204" pitchFamily="34" charset="-120"/>
                <a:ea typeface="微軟正黑體" panose="020B0604030504040204" pitchFamily="34" charset="-120"/>
                <a:cs typeface="Arial"/>
                <a:sym typeface="Arial"/>
              </a:rPr>
              <a:t>中央研究院</a:t>
            </a:r>
            <a:r>
              <a:rPr lang="en-US" altLang="zh-TW" sz="1400" kern="0" dirty="0">
                <a:latin typeface="微軟正黑體" panose="020B0604030504040204" pitchFamily="34" charset="-120"/>
                <a:ea typeface="微軟正黑體" panose="020B0604030504040204" pitchFamily="34" charset="-120"/>
                <a:cs typeface="Arial"/>
                <a:sym typeface="Arial"/>
              </a:rPr>
              <a:t>)</a:t>
            </a:r>
            <a:endParaRPr lang="zh-TW" altLang="en-US" sz="1400" kern="0" dirty="0">
              <a:latin typeface="微軟正黑體" panose="020B0604030504040204" pitchFamily="34" charset="-120"/>
              <a:ea typeface="微軟正黑體" panose="020B0604030504040204" pitchFamily="34" charset="-120"/>
              <a:cs typeface="Arial"/>
              <a:sym typeface="Arial"/>
            </a:endParaRPr>
          </a:p>
        </p:txBody>
      </p:sp>
      <p:sp>
        <p:nvSpPr>
          <p:cNvPr id="47" name="文字方塊 46">
            <a:extLst>
              <a:ext uri="{FF2B5EF4-FFF2-40B4-BE49-F238E27FC236}">
                <a16:creationId xmlns:a16="http://schemas.microsoft.com/office/drawing/2014/main" id="{CB4196F3-3D6D-8F9B-5C4A-EF296E7816BF}"/>
              </a:ext>
            </a:extLst>
          </p:cNvPr>
          <p:cNvSpPr txBox="1"/>
          <p:nvPr/>
        </p:nvSpPr>
        <p:spPr>
          <a:xfrm>
            <a:off x="361786" y="7563005"/>
            <a:ext cx="3614734" cy="738664"/>
          </a:xfrm>
          <a:prstGeom prst="rect">
            <a:avLst/>
          </a:prstGeom>
          <a:noFill/>
        </p:spPr>
        <p:txBody>
          <a:bodyPr wrap="square" rtlCol="0">
            <a:spAutoFit/>
          </a:bodyPr>
          <a:lstStyle/>
          <a:p>
            <a:pPr algn="ctr" defTabSz="914400">
              <a:buClr>
                <a:srgbClr val="000000"/>
              </a:buClr>
              <a:buFont typeface="Arial"/>
              <a:buNone/>
            </a:pPr>
            <a:r>
              <a:rPr lang="zh-TW" altLang="en-US" sz="1400" kern="0" dirty="0">
                <a:latin typeface="微軟正黑體" panose="020B0604030504040204" pitchFamily="34" charset="-120"/>
                <a:ea typeface="微軟正黑體" panose="020B0604030504040204" pitchFamily="34" charset="-120"/>
                <a:cs typeface="Arial"/>
                <a:sym typeface="Arial"/>
              </a:rPr>
              <a:t>▲魚路古道沿途的科研儀器</a:t>
            </a:r>
            <a:r>
              <a:rPr lang="en-US" altLang="zh-TW" sz="1400" kern="0" dirty="0">
                <a:latin typeface="微軟正黑體" panose="020B0604030504040204" pitchFamily="34" charset="-120"/>
                <a:ea typeface="微軟正黑體" panose="020B0604030504040204" pitchFamily="34" charset="-120"/>
                <a:cs typeface="Arial"/>
                <a:sym typeface="Arial"/>
              </a:rPr>
              <a:t>(</a:t>
            </a:r>
            <a:r>
              <a:rPr lang="zh-TW" altLang="en-US" sz="1400" kern="0" dirty="0">
                <a:latin typeface="微軟正黑體" panose="020B0604030504040204" pitchFamily="34" charset="-120"/>
                <a:ea typeface="微軟正黑體" panose="020B0604030504040204" pitchFamily="34" charset="-120"/>
                <a:cs typeface="Arial"/>
                <a:sym typeface="Arial"/>
              </a:rPr>
              <a:t>為台灣海洋大學與美國加州大學共同監測地震</a:t>
            </a:r>
            <a:r>
              <a:rPr lang="en-US" altLang="zh-TW" sz="1400" kern="0" dirty="0">
                <a:latin typeface="微軟正黑體" panose="020B0604030504040204" pitchFamily="34" charset="-120"/>
                <a:ea typeface="微軟正黑體" panose="020B0604030504040204" pitchFamily="34" charset="-120"/>
                <a:cs typeface="Arial"/>
                <a:sym typeface="Arial"/>
              </a:rPr>
              <a:t>,</a:t>
            </a:r>
            <a:r>
              <a:rPr lang="zh-TW" altLang="en-US" sz="1400" kern="0" dirty="0">
                <a:latin typeface="微軟正黑體" panose="020B0604030504040204" pitchFamily="34" charset="-120"/>
                <a:ea typeface="微軟正黑體" panose="020B0604030504040204" pitchFamily="34" charset="-120"/>
                <a:cs typeface="Arial"/>
                <a:sym typeface="Arial"/>
              </a:rPr>
              <a:t>用以瞭解斷層、火山及板塊運動的關係。</a:t>
            </a:r>
            <a:r>
              <a:rPr lang="en-US" altLang="zh-TW" sz="1400" kern="0" dirty="0">
                <a:latin typeface="微軟正黑體" panose="020B0604030504040204" pitchFamily="34" charset="-120"/>
                <a:ea typeface="微軟正黑體" panose="020B0604030504040204" pitchFamily="34" charset="-120"/>
                <a:cs typeface="Arial"/>
                <a:sym typeface="Arial"/>
              </a:rPr>
              <a:t>)</a:t>
            </a:r>
            <a:endParaRPr lang="zh-TW" altLang="en-US" sz="1400" kern="0" dirty="0">
              <a:latin typeface="微軟正黑體" panose="020B0604030504040204" pitchFamily="34" charset="-120"/>
              <a:ea typeface="微軟正黑體" panose="020B0604030504040204" pitchFamily="34" charset="-120"/>
              <a:cs typeface="Arial"/>
              <a:sym typeface="Arial"/>
            </a:endParaRPr>
          </a:p>
        </p:txBody>
      </p:sp>
      <p:grpSp>
        <p:nvGrpSpPr>
          <p:cNvPr id="23" name="Google Shape;11492;p84">
            <a:extLst>
              <a:ext uri="{FF2B5EF4-FFF2-40B4-BE49-F238E27FC236}">
                <a16:creationId xmlns:a16="http://schemas.microsoft.com/office/drawing/2014/main" id="{96E509DD-4BE0-402B-6285-F17C31F36D3A}"/>
              </a:ext>
            </a:extLst>
          </p:cNvPr>
          <p:cNvGrpSpPr/>
          <p:nvPr/>
        </p:nvGrpSpPr>
        <p:grpSpPr>
          <a:xfrm>
            <a:off x="0" y="10478627"/>
            <a:ext cx="2162315" cy="62982"/>
            <a:chOff x="4411970" y="2962952"/>
            <a:chExt cx="706544" cy="104212"/>
          </a:xfrm>
          <a:solidFill>
            <a:schemeClr val="accent1">
              <a:lumMod val="20000"/>
              <a:lumOff val="80000"/>
            </a:schemeClr>
          </a:solidFill>
        </p:grpSpPr>
        <p:sp>
          <p:nvSpPr>
            <p:cNvPr id="24" name="Google Shape;11493;p84">
              <a:extLst>
                <a:ext uri="{FF2B5EF4-FFF2-40B4-BE49-F238E27FC236}">
                  <a16:creationId xmlns:a16="http://schemas.microsoft.com/office/drawing/2014/main" id="{AFC9ADA5-5101-C4F7-DF3A-F578C405134E}"/>
                </a:ext>
              </a:extLst>
            </p:cNvPr>
            <p:cNvSpPr/>
            <p:nvPr/>
          </p:nvSpPr>
          <p:spPr>
            <a:xfrm>
              <a:off x="4583864" y="2962952"/>
              <a:ext cx="534651" cy="104077"/>
            </a:xfrm>
            <a:custGeom>
              <a:avLst/>
              <a:gdLst/>
              <a:ahLst/>
              <a:cxnLst/>
              <a:rect l="l" t="t" r="r" b="b"/>
              <a:pathLst>
                <a:path w="11841" h="2305" extrusionOk="0">
                  <a:moveTo>
                    <a:pt x="1155" y="0"/>
                  </a:moveTo>
                  <a:lnTo>
                    <a:pt x="0" y="2304"/>
                  </a:lnTo>
                  <a:lnTo>
                    <a:pt x="11410" y="2304"/>
                  </a:lnTo>
                  <a:lnTo>
                    <a:pt x="11840" y="1153"/>
                  </a:lnTo>
                  <a:lnTo>
                    <a:pt x="11410" y="0"/>
                  </a:lnTo>
                  <a:close/>
                </a:path>
              </a:pathLst>
            </a:custGeom>
            <a:grpFill/>
            <a:ln>
              <a:noFill/>
            </a:ln>
          </p:spPr>
          <p:txBody>
            <a:bodyPr spcFirstLastPara="1" wrap="square" lIns="75600" tIns="75600" rIns="75600" bIns="75600" anchor="ctr" anchorCtr="0">
              <a:noAutofit/>
            </a:bodyPr>
            <a:lstStyle/>
            <a:p>
              <a:endParaRPr sz="1158"/>
            </a:p>
          </p:txBody>
        </p:sp>
        <p:sp>
          <p:nvSpPr>
            <p:cNvPr id="25" name="Google Shape;11494;p84">
              <a:extLst>
                <a:ext uri="{FF2B5EF4-FFF2-40B4-BE49-F238E27FC236}">
                  <a16:creationId xmlns:a16="http://schemas.microsoft.com/office/drawing/2014/main" id="{3D559168-3F57-9CA0-55C8-CA11B41DD2D6}"/>
                </a:ext>
              </a:extLst>
            </p:cNvPr>
            <p:cNvSpPr/>
            <p:nvPr/>
          </p:nvSpPr>
          <p:spPr>
            <a:xfrm>
              <a:off x="4411970" y="2963088"/>
              <a:ext cx="124124" cy="104077"/>
            </a:xfrm>
            <a:custGeom>
              <a:avLst/>
              <a:gdLst/>
              <a:ahLst/>
              <a:cxnLst/>
              <a:rect l="l" t="t" r="r" b="b"/>
              <a:pathLst>
                <a:path w="2749" h="2305" extrusionOk="0">
                  <a:moveTo>
                    <a:pt x="2749" y="0"/>
                  </a:moveTo>
                  <a:lnTo>
                    <a:pt x="177" y="2"/>
                  </a:lnTo>
                  <a:cubicBezTo>
                    <a:pt x="79" y="2"/>
                    <a:pt x="1" y="79"/>
                    <a:pt x="1" y="176"/>
                  </a:cubicBezTo>
                  <a:lnTo>
                    <a:pt x="1" y="2130"/>
                  </a:lnTo>
                  <a:cubicBezTo>
                    <a:pt x="1" y="2226"/>
                    <a:pt x="79" y="2305"/>
                    <a:pt x="177" y="2305"/>
                  </a:cubicBezTo>
                  <a:lnTo>
                    <a:pt x="1522" y="2305"/>
                  </a:lnTo>
                  <a:lnTo>
                    <a:pt x="2749" y="0"/>
                  </a:lnTo>
                  <a:close/>
                </a:path>
              </a:pathLst>
            </a:custGeom>
            <a:grpFill/>
            <a:ln>
              <a:noFill/>
            </a:ln>
          </p:spPr>
          <p:txBody>
            <a:bodyPr spcFirstLastPara="1" wrap="square" lIns="75600" tIns="75600" rIns="75600" bIns="75600" anchor="ctr" anchorCtr="0">
              <a:noAutofit/>
            </a:bodyPr>
            <a:lstStyle/>
            <a:p>
              <a:endParaRPr sz="1158"/>
            </a:p>
          </p:txBody>
        </p:sp>
        <p:sp>
          <p:nvSpPr>
            <p:cNvPr id="28" name="Google Shape;11495;p84">
              <a:extLst>
                <a:ext uri="{FF2B5EF4-FFF2-40B4-BE49-F238E27FC236}">
                  <a16:creationId xmlns:a16="http://schemas.microsoft.com/office/drawing/2014/main" id="{153A626C-272F-8DBD-9BDC-72D207D4FB11}"/>
                </a:ext>
              </a:extLst>
            </p:cNvPr>
            <p:cNvSpPr/>
            <p:nvPr/>
          </p:nvSpPr>
          <p:spPr>
            <a:xfrm>
              <a:off x="4496946" y="2963133"/>
              <a:ext cx="79920" cy="104031"/>
            </a:xfrm>
            <a:custGeom>
              <a:avLst/>
              <a:gdLst/>
              <a:ahLst/>
              <a:cxnLst/>
              <a:rect l="l" t="t" r="r" b="b"/>
              <a:pathLst>
                <a:path w="1770" h="2304" extrusionOk="0">
                  <a:moveTo>
                    <a:pt x="1227" y="1"/>
                  </a:moveTo>
                  <a:lnTo>
                    <a:pt x="0" y="2304"/>
                  </a:lnTo>
                  <a:lnTo>
                    <a:pt x="542" y="2304"/>
                  </a:lnTo>
                  <a:lnTo>
                    <a:pt x="1770" y="1"/>
                  </a:lnTo>
                  <a:close/>
                </a:path>
              </a:pathLst>
            </a:custGeom>
            <a:grpFill/>
            <a:ln>
              <a:noFill/>
            </a:ln>
          </p:spPr>
          <p:txBody>
            <a:bodyPr spcFirstLastPara="1" wrap="square" lIns="75600" tIns="75600" rIns="75600" bIns="75600" anchor="ctr" anchorCtr="0">
              <a:noAutofit/>
            </a:bodyPr>
            <a:lstStyle/>
            <a:p>
              <a:endParaRPr sz="1158"/>
            </a:p>
          </p:txBody>
        </p:sp>
        <p:sp>
          <p:nvSpPr>
            <p:cNvPr id="29" name="Google Shape;11496;p84">
              <a:extLst>
                <a:ext uri="{FF2B5EF4-FFF2-40B4-BE49-F238E27FC236}">
                  <a16:creationId xmlns:a16="http://schemas.microsoft.com/office/drawing/2014/main" id="{4CF03BE4-7545-17DB-79B2-9D6EC92A20F0}"/>
                </a:ext>
              </a:extLst>
            </p:cNvPr>
            <p:cNvSpPr/>
            <p:nvPr/>
          </p:nvSpPr>
          <p:spPr>
            <a:xfrm>
              <a:off x="4537628" y="2963133"/>
              <a:ext cx="79965" cy="104031"/>
            </a:xfrm>
            <a:custGeom>
              <a:avLst/>
              <a:gdLst/>
              <a:ahLst/>
              <a:cxnLst/>
              <a:rect l="l" t="t" r="r" b="b"/>
              <a:pathLst>
                <a:path w="1771" h="2304" extrusionOk="0">
                  <a:moveTo>
                    <a:pt x="1229" y="1"/>
                  </a:moveTo>
                  <a:lnTo>
                    <a:pt x="1" y="2304"/>
                  </a:lnTo>
                  <a:lnTo>
                    <a:pt x="544" y="2304"/>
                  </a:lnTo>
                  <a:lnTo>
                    <a:pt x="1770" y="1"/>
                  </a:lnTo>
                  <a:close/>
                </a:path>
              </a:pathLst>
            </a:custGeom>
            <a:grpFill/>
            <a:ln>
              <a:noFill/>
            </a:ln>
          </p:spPr>
          <p:txBody>
            <a:bodyPr spcFirstLastPara="1" wrap="square" lIns="75600" tIns="75600" rIns="75600" bIns="75600" anchor="ctr" anchorCtr="0">
              <a:noAutofit/>
            </a:bodyPr>
            <a:lstStyle/>
            <a:p>
              <a:endParaRPr sz="1158"/>
            </a:p>
          </p:txBody>
        </p:sp>
      </p:grpSp>
      <p:sp>
        <p:nvSpPr>
          <p:cNvPr id="13" name="文字方塊 12">
            <a:extLst>
              <a:ext uri="{FF2B5EF4-FFF2-40B4-BE49-F238E27FC236}">
                <a16:creationId xmlns:a16="http://schemas.microsoft.com/office/drawing/2014/main" id="{36D128C4-4672-8687-1BA1-56D7C8E65B9D}"/>
              </a:ext>
            </a:extLst>
          </p:cNvPr>
          <p:cNvSpPr txBox="1"/>
          <p:nvPr/>
        </p:nvSpPr>
        <p:spPr>
          <a:xfrm>
            <a:off x="0" y="10182138"/>
            <a:ext cx="2608369" cy="276999"/>
          </a:xfrm>
          <a:prstGeom prst="rect">
            <a:avLst/>
          </a:prstGeom>
          <a:noFill/>
        </p:spPr>
        <p:txBody>
          <a:bodyPr wrap="square" rtlCol="0">
            <a:spAutoFit/>
          </a:bodyPr>
          <a:lstStyle/>
          <a:p>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水保技師電子報 月刊 第</a:t>
            </a:r>
            <a:r>
              <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rPr>
              <a:t>54</a:t>
            </a:r>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期</a:t>
            </a:r>
            <a:endPar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endParaRPr>
          </a:p>
        </p:txBody>
      </p:sp>
      <p:pic>
        <p:nvPicPr>
          <p:cNvPr id="14" name="Picture 8">
            <a:extLst>
              <a:ext uri="{FF2B5EF4-FFF2-40B4-BE49-F238E27FC236}">
                <a16:creationId xmlns:a16="http://schemas.microsoft.com/office/drawing/2014/main" id="{2D8B5ECC-0E25-126B-8657-8FEB15C139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870" y="1626266"/>
            <a:ext cx="3165477" cy="2374679"/>
          </a:xfrm>
          <a:prstGeom prst="rect">
            <a:avLst/>
          </a:prstGeom>
        </p:spPr>
      </p:pic>
      <p:pic>
        <p:nvPicPr>
          <p:cNvPr id="15" name="Picture 9">
            <a:extLst>
              <a:ext uri="{FF2B5EF4-FFF2-40B4-BE49-F238E27FC236}">
                <a16:creationId xmlns:a16="http://schemas.microsoft.com/office/drawing/2014/main" id="{CDDB65C7-91E9-72A9-668B-6E969EBEFA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684" y="5022673"/>
            <a:ext cx="3165477" cy="2374679"/>
          </a:xfrm>
          <a:prstGeom prst="rect">
            <a:avLst/>
          </a:prstGeom>
        </p:spPr>
      </p:pic>
      <p:pic>
        <p:nvPicPr>
          <p:cNvPr id="16" name="Picture 10">
            <a:extLst>
              <a:ext uri="{FF2B5EF4-FFF2-40B4-BE49-F238E27FC236}">
                <a16:creationId xmlns:a16="http://schemas.microsoft.com/office/drawing/2014/main" id="{D5D04A06-BB7D-2DEF-F4FC-696CE61E18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81915" y="1632768"/>
            <a:ext cx="3200572" cy="2401060"/>
          </a:xfrm>
          <a:prstGeom prst="rect">
            <a:avLst/>
          </a:prstGeom>
        </p:spPr>
      </p:pic>
      <p:pic>
        <p:nvPicPr>
          <p:cNvPr id="18" name="Picture 14">
            <a:extLst>
              <a:ext uri="{FF2B5EF4-FFF2-40B4-BE49-F238E27FC236}">
                <a16:creationId xmlns:a16="http://schemas.microsoft.com/office/drawing/2014/main" id="{05D6FB41-70CE-F1FF-BCBF-594DE92EBB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55299" y="5040627"/>
            <a:ext cx="3165478" cy="2374680"/>
          </a:xfrm>
          <a:prstGeom prst="rect">
            <a:avLst/>
          </a:prstGeom>
        </p:spPr>
      </p:pic>
    </p:spTree>
    <p:extLst>
      <p:ext uri="{BB962C8B-B14F-4D97-AF65-F5344CB8AC3E}">
        <p14:creationId xmlns:p14="http://schemas.microsoft.com/office/powerpoint/2010/main" val="2431293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DE426939-5FB9-7EDB-DB29-D4A4908B8E40}"/>
              </a:ext>
            </a:extLst>
          </p:cNvPr>
          <p:cNvSpPr/>
          <p:nvPr/>
        </p:nvSpPr>
        <p:spPr>
          <a:xfrm>
            <a:off x="629291" y="1104325"/>
            <a:ext cx="2143228" cy="400110"/>
          </a:xfrm>
          <a:prstGeom prst="rect">
            <a:avLst/>
          </a:prstGeom>
          <a:gradFill flip="none" rotWithShape="1">
            <a:gsLst>
              <a:gs pos="0">
                <a:srgbClr val="FF8F8F"/>
              </a:gs>
              <a:gs pos="50000">
                <a:srgbClr val="FF0000">
                  <a:tint val="44500"/>
                  <a:satMod val="160000"/>
                </a:srgbClr>
              </a:gs>
              <a:gs pos="100000">
                <a:srgbClr val="FF0000">
                  <a:tint val="23500"/>
                  <a:satMod val="160000"/>
                </a:srgbClr>
              </a:gs>
            </a:gsLst>
            <a:lin ang="0" scaled="1"/>
            <a:tileRect/>
          </a:gradFill>
        </p:spPr>
        <p:txBody>
          <a:bodyPr wrap="square">
            <a:spAutoFit/>
          </a:bodyPr>
          <a:lstStyle/>
          <a:p>
            <a:r>
              <a:rPr lang="zh-TW" altLang="en-US" sz="2000" b="1" dirty="0">
                <a:solidFill>
                  <a:schemeClr val="accent1">
                    <a:lumMod val="50000"/>
                  </a:schemeClr>
                </a:solidFill>
                <a:latin typeface="微軟正黑體" panose="020B0604030504040204" pitchFamily="34" charset="-120"/>
                <a:ea typeface="微軟正黑體" panose="020B0604030504040204" pitchFamily="34" charset="-120"/>
              </a:rPr>
              <a:t>三 、植生小百科</a:t>
            </a:r>
            <a:endParaRPr lang="en-US" altLang="zh-TW" sz="2000" b="1" dirty="0">
              <a:solidFill>
                <a:schemeClr val="accent1">
                  <a:lumMod val="50000"/>
                </a:schemeClr>
              </a:solidFill>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F5EB2F3C-A1EA-0032-7A02-0F4A890F23BF}"/>
              </a:ext>
            </a:extLst>
          </p:cNvPr>
          <p:cNvSpPr/>
          <p:nvPr/>
        </p:nvSpPr>
        <p:spPr>
          <a:xfrm>
            <a:off x="629291" y="1685848"/>
            <a:ext cx="3652013" cy="307777"/>
          </a:xfrm>
          <a:prstGeom prst="rect">
            <a:avLst/>
          </a:prstGeom>
        </p:spPr>
        <p:txBody>
          <a:bodyPr wrap="square">
            <a:spAutoFit/>
          </a:bodyPr>
          <a:lstStyle/>
          <a:p>
            <a:r>
              <a:rPr lang="zh-TW" altLang="en-US" sz="1400" b="1" dirty="0">
                <a:latin typeface="微軟正黑體" panose="020B0604030504040204" pitchFamily="34" charset="-120"/>
                <a:ea typeface="微軟正黑體" panose="020B0604030504040204" pitchFamily="34" charset="-120"/>
              </a:rPr>
              <a:t>地毯草</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郭張權技師</a:t>
            </a:r>
            <a:endParaRPr lang="en-US" altLang="zh-TW" sz="1400" b="1" dirty="0">
              <a:latin typeface="微軟正黑體" panose="020B0604030504040204" pitchFamily="34" charset="-120"/>
              <a:ea typeface="微軟正黑體" panose="020B0604030504040204" pitchFamily="34" charset="-120"/>
            </a:endParaRPr>
          </a:p>
        </p:txBody>
      </p:sp>
      <p:sp>
        <p:nvSpPr>
          <p:cNvPr id="5" name="文字方塊 4">
            <a:extLst>
              <a:ext uri="{FF2B5EF4-FFF2-40B4-BE49-F238E27FC236}">
                <a16:creationId xmlns:a16="http://schemas.microsoft.com/office/drawing/2014/main" id="{E9EE41AB-06EA-AEF4-2B4E-D184496E9D62}"/>
              </a:ext>
            </a:extLst>
          </p:cNvPr>
          <p:cNvSpPr txBox="1"/>
          <p:nvPr/>
        </p:nvSpPr>
        <p:spPr>
          <a:xfrm>
            <a:off x="409553" y="7067654"/>
            <a:ext cx="6512059" cy="1832681"/>
          </a:xfrm>
          <a:prstGeom prst="rect">
            <a:avLst/>
          </a:prstGeom>
          <a:noFill/>
        </p:spPr>
        <p:txBody>
          <a:bodyPr wrap="square" rtlCol="0">
            <a:spAutoFit/>
          </a:bodyPr>
          <a:lstStyle/>
          <a:p>
            <a:pPr indent="457200" algn="just">
              <a:lnSpc>
                <a:spcPts val="2200"/>
              </a:lnSpc>
              <a:spcAft>
                <a:spcPts val="600"/>
              </a:spcAft>
            </a:pPr>
            <a:r>
              <a:rPr lang="zh-TW" altLang="en-US" sz="1400" dirty="0">
                <a:latin typeface="微軟正黑體" panose="020B0604030504040204" pitchFamily="34" charset="-120"/>
                <a:ea typeface="微軟正黑體" panose="020B0604030504040204" pitchFamily="34" charset="-120"/>
              </a:rPr>
              <a:t>在野外很少發現地毯草，多數以人為栽植之草皮為主，地毯草是少數可以種植在較為遮蔭地方的水土保持草類之一，可以應用在林下或高架橋等遮蔽物下，只要有適當水份，在短時間日照下也可以生長良好，如果大家有需要在遮蔭處栽植草本植物就可以優先考慮地毯草喔</a:t>
            </a:r>
            <a:r>
              <a:rPr lang="en-US" altLang="zh-TW" sz="1400" dirty="0">
                <a:latin typeface="微軟正黑體" panose="020B0604030504040204" pitchFamily="34" charset="-120"/>
                <a:ea typeface="微軟正黑體" panose="020B0604030504040204" pitchFamily="34" charset="-120"/>
              </a:rPr>
              <a:t>!</a:t>
            </a:r>
          </a:p>
          <a:p>
            <a:pPr indent="457200" algn="just">
              <a:lnSpc>
                <a:spcPts val="2200"/>
              </a:lnSpc>
              <a:spcAft>
                <a:spcPts val="600"/>
              </a:spcAft>
            </a:pPr>
            <a:r>
              <a:rPr lang="zh-TW" altLang="en-US" sz="1400" dirty="0">
                <a:latin typeface="微軟正黑體" panose="020B0604030504040204" pitchFamily="34" charset="-120"/>
                <a:ea typeface="微軟正黑體" panose="020B0604030504040204" pitchFamily="34" charset="-120"/>
              </a:rPr>
              <a:t>地毯草原產美國南部及中南美洲地區</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巴西種和台灣原生種</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。分布於台灣各地低於</a:t>
            </a:r>
            <a:r>
              <a:rPr lang="en-US" altLang="zh-TW" sz="1400" dirty="0">
                <a:latin typeface="微軟正黑體" panose="020B0604030504040204" pitchFamily="34" charset="-120"/>
                <a:ea typeface="微軟正黑體" panose="020B0604030504040204" pitchFamily="34" charset="-120"/>
              </a:rPr>
              <a:t>500</a:t>
            </a:r>
            <a:r>
              <a:rPr lang="zh-TW" altLang="en-US" sz="1400" dirty="0">
                <a:latin typeface="微軟正黑體" panose="020B0604030504040204" pitchFamily="34" charset="-120"/>
                <a:ea typeface="微軟正黑體" panose="020B0604030504040204" pitchFamily="34" charset="-120"/>
              </a:rPr>
              <a:t>公尺。</a:t>
            </a:r>
            <a:endParaRPr lang="en-US" altLang="zh-TW" sz="1400" dirty="0">
              <a:latin typeface="微軟正黑體" panose="020B0604030504040204" pitchFamily="34" charset="-120"/>
              <a:ea typeface="微軟正黑體" panose="020B0604030504040204" pitchFamily="34" charset="-120"/>
            </a:endParaRPr>
          </a:p>
        </p:txBody>
      </p:sp>
      <p:sp>
        <p:nvSpPr>
          <p:cNvPr id="13" name="文字方塊 12">
            <a:extLst>
              <a:ext uri="{FF2B5EF4-FFF2-40B4-BE49-F238E27FC236}">
                <a16:creationId xmlns:a16="http://schemas.microsoft.com/office/drawing/2014/main" id="{DAF2637D-2790-E1AC-A9A9-3B2C5E325086}"/>
              </a:ext>
            </a:extLst>
          </p:cNvPr>
          <p:cNvSpPr txBox="1"/>
          <p:nvPr/>
        </p:nvSpPr>
        <p:spPr>
          <a:xfrm>
            <a:off x="1953308" y="6338135"/>
            <a:ext cx="3614734" cy="307777"/>
          </a:xfrm>
          <a:prstGeom prst="rect">
            <a:avLst/>
          </a:prstGeom>
          <a:noFill/>
        </p:spPr>
        <p:txBody>
          <a:bodyPr wrap="square" rtlCol="0">
            <a:spAutoFit/>
          </a:bodyPr>
          <a:lstStyle/>
          <a:p>
            <a:pPr algn="ctr" defTabSz="914400">
              <a:buClr>
                <a:srgbClr val="000000"/>
              </a:buClr>
              <a:buFont typeface="Arial"/>
              <a:buNone/>
            </a:pPr>
            <a:r>
              <a:rPr lang="zh-TW" altLang="en-US" sz="1400" kern="0" dirty="0">
                <a:latin typeface="微軟正黑體" panose="020B0604030504040204" pitchFamily="34" charset="-120"/>
                <a:ea typeface="微軟正黑體" panose="020B0604030504040204" pitchFamily="34" charset="-120"/>
                <a:cs typeface="Arial"/>
                <a:sym typeface="Arial"/>
              </a:rPr>
              <a:t>▲地毯草草皮</a:t>
            </a:r>
          </a:p>
        </p:txBody>
      </p:sp>
      <p:sp>
        <p:nvSpPr>
          <p:cNvPr id="14" name="頁尾版面配置區 13">
            <a:extLst>
              <a:ext uri="{FF2B5EF4-FFF2-40B4-BE49-F238E27FC236}">
                <a16:creationId xmlns:a16="http://schemas.microsoft.com/office/drawing/2014/main" id="{28267D3D-2E05-B015-2CF2-FA3B993492D2}"/>
              </a:ext>
            </a:extLst>
          </p:cNvPr>
          <p:cNvSpPr>
            <a:spLocks noGrp="1"/>
          </p:cNvSpPr>
          <p:nvPr>
            <p:ph type="ftr" sz="quarter" idx="11"/>
          </p:nvPr>
        </p:nvSpPr>
        <p:spPr>
          <a:xfrm>
            <a:off x="7165007" y="9868551"/>
            <a:ext cx="2772463" cy="569325"/>
          </a:xfrm>
        </p:spPr>
        <p:txBody>
          <a:bodyPr/>
          <a:lstStyle/>
          <a:p>
            <a:r>
              <a:rPr lang="en-US" altLang="zh-TW" sz="1800" dirty="0"/>
              <a:t>9</a:t>
            </a:r>
            <a:endParaRPr kumimoji="0" lang="en-US" sz="1800" dirty="0"/>
          </a:p>
        </p:txBody>
      </p:sp>
      <p:grpSp>
        <p:nvGrpSpPr>
          <p:cNvPr id="16" name="Google Shape;11492;p84">
            <a:extLst>
              <a:ext uri="{FF2B5EF4-FFF2-40B4-BE49-F238E27FC236}">
                <a16:creationId xmlns:a16="http://schemas.microsoft.com/office/drawing/2014/main" id="{ABA96944-1315-7CBA-26F7-0DFF16015CDA}"/>
              </a:ext>
            </a:extLst>
          </p:cNvPr>
          <p:cNvGrpSpPr/>
          <p:nvPr/>
        </p:nvGrpSpPr>
        <p:grpSpPr>
          <a:xfrm>
            <a:off x="0" y="10478627"/>
            <a:ext cx="2162315" cy="62982"/>
            <a:chOff x="4411970" y="2962952"/>
            <a:chExt cx="706544" cy="104212"/>
          </a:xfrm>
          <a:solidFill>
            <a:schemeClr val="accent1">
              <a:lumMod val="20000"/>
              <a:lumOff val="80000"/>
            </a:schemeClr>
          </a:solidFill>
        </p:grpSpPr>
        <p:sp>
          <p:nvSpPr>
            <p:cNvPr id="17" name="Google Shape;11493;p84">
              <a:extLst>
                <a:ext uri="{FF2B5EF4-FFF2-40B4-BE49-F238E27FC236}">
                  <a16:creationId xmlns:a16="http://schemas.microsoft.com/office/drawing/2014/main" id="{879AD076-8B64-5ED8-AE75-0F84B11EF362}"/>
                </a:ext>
              </a:extLst>
            </p:cNvPr>
            <p:cNvSpPr/>
            <p:nvPr/>
          </p:nvSpPr>
          <p:spPr>
            <a:xfrm>
              <a:off x="4583864" y="2962952"/>
              <a:ext cx="534651" cy="104077"/>
            </a:xfrm>
            <a:custGeom>
              <a:avLst/>
              <a:gdLst/>
              <a:ahLst/>
              <a:cxnLst/>
              <a:rect l="l" t="t" r="r" b="b"/>
              <a:pathLst>
                <a:path w="11841" h="2305" extrusionOk="0">
                  <a:moveTo>
                    <a:pt x="1155" y="0"/>
                  </a:moveTo>
                  <a:lnTo>
                    <a:pt x="0" y="2304"/>
                  </a:lnTo>
                  <a:lnTo>
                    <a:pt x="11410" y="2304"/>
                  </a:lnTo>
                  <a:lnTo>
                    <a:pt x="11840" y="1153"/>
                  </a:lnTo>
                  <a:lnTo>
                    <a:pt x="11410" y="0"/>
                  </a:lnTo>
                  <a:close/>
                </a:path>
              </a:pathLst>
            </a:custGeom>
            <a:grpFill/>
            <a:ln>
              <a:noFill/>
            </a:ln>
          </p:spPr>
          <p:txBody>
            <a:bodyPr spcFirstLastPara="1" wrap="square" lIns="75600" tIns="75600" rIns="75600" bIns="75600" anchor="ctr" anchorCtr="0">
              <a:noAutofit/>
            </a:bodyPr>
            <a:lstStyle/>
            <a:p>
              <a:endParaRPr sz="1158"/>
            </a:p>
          </p:txBody>
        </p:sp>
        <p:sp>
          <p:nvSpPr>
            <p:cNvPr id="18" name="Google Shape;11494;p84">
              <a:extLst>
                <a:ext uri="{FF2B5EF4-FFF2-40B4-BE49-F238E27FC236}">
                  <a16:creationId xmlns:a16="http://schemas.microsoft.com/office/drawing/2014/main" id="{8E6E8FDF-CF3D-223B-48D8-EB8FDFF58DBC}"/>
                </a:ext>
              </a:extLst>
            </p:cNvPr>
            <p:cNvSpPr/>
            <p:nvPr/>
          </p:nvSpPr>
          <p:spPr>
            <a:xfrm>
              <a:off x="4411970" y="2963088"/>
              <a:ext cx="124124" cy="104077"/>
            </a:xfrm>
            <a:custGeom>
              <a:avLst/>
              <a:gdLst/>
              <a:ahLst/>
              <a:cxnLst/>
              <a:rect l="l" t="t" r="r" b="b"/>
              <a:pathLst>
                <a:path w="2749" h="2305" extrusionOk="0">
                  <a:moveTo>
                    <a:pt x="2749" y="0"/>
                  </a:moveTo>
                  <a:lnTo>
                    <a:pt x="177" y="2"/>
                  </a:lnTo>
                  <a:cubicBezTo>
                    <a:pt x="79" y="2"/>
                    <a:pt x="1" y="79"/>
                    <a:pt x="1" y="176"/>
                  </a:cubicBezTo>
                  <a:lnTo>
                    <a:pt x="1" y="2130"/>
                  </a:lnTo>
                  <a:cubicBezTo>
                    <a:pt x="1" y="2226"/>
                    <a:pt x="79" y="2305"/>
                    <a:pt x="177" y="2305"/>
                  </a:cubicBezTo>
                  <a:lnTo>
                    <a:pt x="1522" y="2305"/>
                  </a:lnTo>
                  <a:lnTo>
                    <a:pt x="2749" y="0"/>
                  </a:lnTo>
                  <a:close/>
                </a:path>
              </a:pathLst>
            </a:custGeom>
            <a:grpFill/>
            <a:ln>
              <a:noFill/>
            </a:ln>
          </p:spPr>
          <p:txBody>
            <a:bodyPr spcFirstLastPara="1" wrap="square" lIns="75600" tIns="75600" rIns="75600" bIns="75600" anchor="ctr" anchorCtr="0">
              <a:noAutofit/>
            </a:bodyPr>
            <a:lstStyle/>
            <a:p>
              <a:endParaRPr sz="1158"/>
            </a:p>
          </p:txBody>
        </p:sp>
        <p:sp>
          <p:nvSpPr>
            <p:cNvPr id="19" name="Google Shape;11495;p84">
              <a:extLst>
                <a:ext uri="{FF2B5EF4-FFF2-40B4-BE49-F238E27FC236}">
                  <a16:creationId xmlns:a16="http://schemas.microsoft.com/office/drawing/2014/main" id="{F0333F9B-840F-8D31-8A40-F26B046A8C80}"/>
                </a:ext>
              </a:extLst>
            </p:cNvPr>
            <p:cNvSpPr/>
            <p:nvPr/>
          </p:nvSpPr>
          <p:spPr>
            <a:xfrm>
              <a:off x="4496946" y="2963133"/>
              <a:ext cx="79920" cy="104031"/>
            </a:xfrm>
            <a:custGeom>
              <a:avLst/>
              <a:gdLst/>
              <a:ahLst/>
              <a:cxnLst/>
              <a:rect l="l" t="t" r="r" b="b"/>
              <a:pathLst>
                <a:path w="1770" h="2304" extrusionOk="0">
                  <a:moveTo>
                    <a:pt x="1227" y="1"/>
                  </a:moveTo>
                  <a:lnTo>
                    <a:pt x="0" y="2304"/>
                  </a:lnTo>
                  <a:lnTo>
                    <a:pt x="542" y="2304"/>
                  </a:lnTo>
                  <a:lnTo>
                    <a:pt x="1770" y="1"/>
                  </a:lnTo>
                  <a:close/>
                </a:path>
              </a:pathLst>
            </a:custGeom>
            <a:grpFill/>
            <a:ln>
              <a:noFill/>
            </a:ln>
          </p:spPr>
          <p:txBody>
            <a:bodyPr spcFirstLastPara="1" wrap="square" lIns="75600" tIns="75600" rIns="75600" bIns="75600" anchor="ctr" anchorCtr="0">
              <a:noAutofit/>
            </a:bodyPr>
            <a:lstStyle/>
            <a:p>
              <a:endParaRPr sz="1158"/>
            </a:p>
          </p:txBody>
        </p:sp>
        <p:sp>
          <p:nvSpPr>
            <p:cNvPr id="20" name="Google Shape;11496;p84">
              <a:extLst>
                <a:ext uri="{FF2B5EF4-FFF2-40B4-BE49-F238E27FC236}">
                  <a16:creationId xmlns:a16="http://schemas.microsoft.com/office/drawing/2014/main" id="{7E8ADB36-96ED-FE0A-8BC8-C47761AAA8A2}"/>
                </a:ext>
              </a:extLst>
            </p:cNvPr>
            <p:cNvSpPr/>
            <p:nvPr/>
          </p:nvSpPr>
          <p:spPr>
            <a:xfrm>
              <a:off x="4537628" y="2963133"/>
              <a:ext cx="79965" cy="104031"/>
            </a:xfrm>
            <a:custGeom>
              <a:avLst/>
              <a:gdLst/>
              <a:ahLst/>
              <a:cxnLst/>
              <a:rect l="l" t="t" r="r" b="b"/>
              <a:pathLst>
                <a:path w="1771" h="2304" extrusionOk="0">
                  <a:moveTo>
                    <a:pt x="1229" y="1"/>
                  </a:moveTo>
                  <a:lnTo>
                    <a:pt x="1" y="2304"/>
                  </a:lnTo>
                  <a:lnTo>
                    <a:pt x="544" y="2304"/>
                  </a:lnTo>
                  <a:lnTo>
                    <a:pt x="1770" y="1"/>
                  </a:lnTo>
                  <a:close/>
                </a:path>
              </a:pathLst>
            </a:custGeom>
            <a:grpFill/>
            <a:ln>
              <a:noFill/>
            </a:ln>
          </p:spPr>
          <p:txBody>
            <a:bodyPr spcFirstLastPara="1" wrap="square" lIns="75600" tIns="75600" rIns="75600" bIns="75600" anchor="ctr" anchorCtr="0">
              <a:noAutofit/>
            </a:bodyPr>
            <a:lstStyle/>
            <a:p>
              <a:endParaRPr sz="1158"/>
            </a:p>
          </p:txBody>
        </p:sp>
      </p:grpSp>
      <p:sp>
        <p:nvSpPr>
          <p:cNvPr id="2" name="文字方塊 1">
            <a:extLst>
              <a:ext uri="{FF2B5EF4-FFF2-40B4-BE49-F238E27FC236}">
                <a16:creationId xmlns:a16="http://schemas.microsoft.com/office/drawing/2014/main" id="{44564F24-F5D6-6FCD-F789-54C75E4CE359}"/>
              </a:ext>
            </a:extLst>
          </p:cNvPr>
          <p:cNvSpPr txBox="1"/>
          <p:nvPr/>
        </p:nvSpPr>
        <p:spPr>
          <a:xfrm>
            <a:off x="0" y="10182138"/>
            <a:ext cx="2608369" cy="276999"/>
          </a:xfrm>
          <a:prstGeom prst="rect">
            <a:avLst/>
          </a:prstGeom>
          <a:noFill/>
        </p:spPr>
        <p:txBody>
          <a:bodyPr wrap="square" rtlCol="0">
            <a:spAutoFit/>
          </a:bodyPr>
          <a:lstStyle/>
          <a:p>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水保技師電子報 月刊 第</a:t>
            </a:r>
            <a:r>
              <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rPr>
              <a:t>54</a:t>
            </a:r>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期</a:t>
            </a:r>
            <a:endPar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endParaRPr>
          </a:p>
        </p:txBody>
      </p:sp>
      <p:pic>
        <p:nvPicPr>
          <p:cNvPr id="6" name="圖片 5">
            <a:extLst>
              <a:ext uri="{FF2B5EF4-FFF2-40B4-BE49-F238E27FC236}">
                <a16:creationId xmlns:a16="http://schemas.microsoft.com/office/drawing/2014/main" id="{A375670E-A64D-B835-B0D6-AB135FDF553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8866" y="2596954"/>
            <a:ext cx="5305118" cy="3535495"/>
          </a:xfrm>
          <a:prstGeom prst="rect">
            <a:avLst/>
          </a:prstGeom>
          <a:noFill/>
          <a:ln>
            <a:noFill/>
          </a:ln>
        </p:spPr>
      </p:pic>
    </p:spTree>
    <p:extLst>
      <p:ext uri="{BB962C8B-B14F-4D97-AF65-F5344CB8AC3E}">
        <p14:creationId xmlns:p14="http://schemas.microsoft.com/office/powerpoint/2010/main" val="3740184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E9EE41AB-06EA-AEF4-2B4E-D184496E9D62}"/>
              </a:ext>
            </a:extLst>
          </p:cNvPr>
          <p:cNvSpPr txBox="1"/>
          <p:nvPr/>
        </p:nvSpPr>
        <p:spPr>
          <a:xfrm>
            <a:off x="526066" y="5923828"/>
            <a:ext cx="6512059" cy="4012765"/>
          </a:xfrm>
          <a:prstGeom prst="rect">
            <a:avLst/>
          </a:prstGeom>
          <a:noFill/>
        </p:spPr>
        <p:txBody>
          <a:bodyPr wrap="square" rtlCol="0">
            <a:spAutoFit/>
          </a:bodyPr>
          <a:lstStyle/>
          <a:p>
            <a:pPr marL="0" marR="0" lvl="0" indent="457200" algn="just" defTabSz="1043056" rtl="0" eaLnBrk="1" fontAlgn="auto" latinLnBrk="0" hangingPunct="1">
              <a:lnSpc>
                <a:spcPts val="2200"/>
              </a:lnSpc>
              <a:spcBef>
                <a:spcPts val="0"/>
              </a:spcBef>
              <a:spcAft>
                <a:spcPts val="600"/>
              </a:spcAft>
              <a:buClrTx/>
              <a:buSzTx/>
              <a:buFontTx/>
              <a:buNone/>
              <a:tabLst/>
              <a:defRPr/>
            </a:pP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用途</a:t>
            </a:r>
            <a: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a:t>
            </a: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牧草。</a:t>
            </a:r>
            <a: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2.</a:t>
            </a: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草皮：地毯草極耐遮蔭、不耐踐踏、耐低割、不耐浸水，可供做林下或遮蔭下之地被草類或庭園天然草皮。</a:t>
            </a:r>
            <a: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3.</a:t>
            </a: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水土保持：可作坡度較緩之填方坡面水土保持之植栽材料。地毯草為禾本科多年生草本植物。莖蔓生，無毛，扁平，地上走莖匍匐延伸，株高約</a:t>
            </a:r>
            <a: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15~40</a:t>
            </a: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公分；稈節具密鬚毛。無葉耳，葉舌短、平行，葉鞘平滑，葉緣呈波浪狀，葉片平滑。花先端兩個成指狀排列，餘常成總狀的總狀花序，花期在</a:t>
            </a:r>
            <a: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4~8</a:t>
            </a: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月。種子橢圓形，米黃色。遇低溫葉會變紅。本種可以稈節具密鬚毛、葉較寬，而與類地毯草區別。喜溼潤，耐高溫但耐寒性差</a:t>
            </a:r>
            <a: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海拔</a:t>
            </a:r>
            <a: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700</a:t>
            </a: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公尺以下均適應</a:t>
            </a:r>
            <a: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，遇</a:t>
            </a:r>
            <a: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20℃</a:t>
            </a: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以下低溫葉片變為紫紅色，並呈休眠狀態。種植法採播種</a:t>
            </a:r>
            <a: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常用</a:t>
            </a:r>
            <a: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扦插、草皮舖植。地毯草分為巴西種和台灣原生種，性喜潮濕、微酸、砂質土壤，低肥亦可生長，匍匐性優，貼地性佳，淡綠色，生長快速且耐陰性良好，適合種植於光線不足的環境下。地毯草的匍匐枝蔓延迅速，每節上都生根和抽出新植株，植物體平鋪地面成毯狀，故稱地毯草，為鋪建草坪的草種，根有固土作用，是一種良好的保土植物；又因稈葉柔嫩，為優質牧草。</a:t>
            </a:r>
            <a: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資料來源：認識植物網站</a:t>
            </a:r>
            <a: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kplant.biodiv.tw)</a:t>
            </a:r>
            <a:endParaRPr lang="en-US" altLang="zh-TW" sz="1400" dirty="0">
              <a:latin typeface="微軟正黑體" panose="020B0604030504040204" pitchFamily="34" charset="-120"/>
              <a:ea typeface="微軟正黑體" panose="020B0604030504040204" pitchFamily="34" charset="-120"/>
            </a:endParaRPr>
          </a:p>
        </p:txBody>
      </p:sp>
      <p:sp>
        <p:nvSpPr>
          <p:cNvPr id="15" name="頁尾版面配置區 14">
            <a:extLst>
              <a:ext uri="{FF2B5EF4-FFF2-40B4-BE49-F238E27FC236}">
                <a16:creationId xmlns:a16="http://schemas.microsoft.com/office/drawing/2014/main" id="{83C93B36-0973-6DA3-075F-364FD6E76D2F}"/>
              </a:ext>
            </a:extLst>
          </p:cNvPr>
          <p:cNvSpPr>
            <a:spLocks noGrp="1"/>
          </p:cNvSpPr>
          <p:nvPr>
            <p:ph type="ftr" sz="quarter" idx="11"/>
          </p:nvPr>
        </p:nvSpPr>
        <p:spPr>
          <a:xfrm>
            <a:off x="7200856" y="9868551"/>
            <a:ext cx="2772463" cy="569325"/>
          </a:xfrm>
        </p:spPr>
        <p:txBody>
          <a:bodyPr/>
          <a:lstStyle/>
          <a:p>
            <a:r>
              <a:rPr lang="en-US" altLang="zh-TW" sz="1800" dirty="0"/>
              <a:t>10</a:t>
            </a:r>
            <a:endParaRPr kumimoji="0" lang="en-US" sz="1800" dirty="0"/>
          </a:p>
        </p:txBody>
      </p:sp>
      <p:sp>
        <p:nvSpPr>
          <p:cNvPr id="3" name="文字方塊 2">
            <a:extLst>
              <a:ext uri="{FF2B5EF4-FFF2-40B4-BE49-F238E27FC236}">
                <a16:creationId xmlns:a16="http://schemas.microsoft.com/office/drawing/2014/main" id="{6D8A92EB-5756-4D15-6028-1314A1E89763}"/>
              </a:ext>
            </a:extLst>
          </p:cNvPr>
          <p:cNvSpPr txBox="1"/>
          <p:nvPr/>
        </p:nvSpPr>
        <p:spPr>
          <a:xfrm>
            <a:off x="-7596633" y="5461158"/>
            <a:ext cx="6512059" cy="2756011"/>
          </a:xfrm>
          <a:prstGeom prst="rect">
            <a:avLst/>
          </a:prstGeom>
          <a:noFill/>
        </p:spPr>
        <p:txBody>
          <a:bodyPr wrap="square" rtlCol="0">
            <a:spAutoFit/>
          </a:bodyPr>
          <a:lstStyle/>
          <a:p>
            <a:pPr marL="0" marR="0" lvl="0" indent="457200" algn="just" defTabSz="1043056" rtl="0" eaLnBrk="1" fontAlgn="auto" latinLnBrk="0" hangingPunct="1">
              <a:lnSpc>
                <a:spcPts val="2200"/>
              </a:lnSpc>
              <a:spcBef>
                <a:spcPts val="0"/>
              </a:spcBef>
              <a:spcAft>
                <a:spcPts val="600"/>
              </a:spcAft>
              <a:buClrTx/>
              <a:buSzTx/>
              <a:buFontTx/>
              <a:buNone/>
              <a:tabLst/>
              <a:defRPr/>
            </a:pPr>
            <a: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草地保養基本篇</a:t>
            </a:r>
            <a: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草皮養護指南｜跟著做新手變專家</a:t>
            </a:r>
            <a: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p>
          <a:p>
            <a:pPr marL="0" marR="0" lvl="0" indent="457200" algn="just" defTabSz="1043056" rtl="0" eaLnBrk="1" fontAlgn="auto" latinLnBrk="0" hangingPunct="1">
              <a:lnSpc>
                <a:spcPts val="2200"/>
              </a:lnSpc>
              <a:spcBef>
                <a:spcPts val="0"/>
              </a:spcBef>
              <a:spcAft>
                <a:spcPts val="600"/>
              </a:spcAft>
              <a:buClrTx/>
              <a:buSzTx/>
              <a:buFontTx/>
              <a:buNone/>
              <a:tabLst/>
              <a:defRPr/>
            </a:pP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假儉草是邊坡護堤、觀賞草坪的優良草種。假儉草喜好強光、耐草、耐踐踏，是休閒遊樂區常用的草種。假儉草匍匐莖橫走，不意徒長，不須常修剪，屬低維護草種。斜坡、運動場綠化，假儉草莖葉匍匐貼地密緻，能固土護坡水土保持。</a:t>
            </a:r>
            <a: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資料來源：長青園藝苗圃</a:t>
            </a:r>
            <a: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changching.com.tw)</a:t>
            </a:r>
          </a:p>
          <a:p>
            <a:pPr marL="0" marR="0" lvl="0" indent="457200" algn="just" defTabSz="1043056" rtl="0" eaLnBrk="1" fontAlgn="auto" latinLnBrk="0" hangingPunct="1">
              <a:lnSpc>
                <a:spcPts val="2200"/>
              </a:lnSpc>
              <a:spcBef>
                <a:spcPts val="0"/>
              </a:spcBef>
              <a:spcAft>
                <a:spcPts val="600"/>
              </a:spcAft>
              <a:buClrTx/>
              <a:buSzTx/>
              <a:buFontTx/>
              <a:buNone/>
              <a:tabLst/>
              <a:defRPr/>
            </a:pP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依據相關文獻紀錄，假儉草在水土保持可應用的範圍包括有原生草種、崩塌地應用植物、石灰石礦區應用植物、紅土台地應用植物、道路及邊坡植生植物、堤防及護岸綠化植物、工程週邊應用植物、草帶及草溝應用、撒播、噴植應用、植生帶、植生袋應用及庭園草坪植物等為優良的水土保持、綠化草種。</a:t>
            </a:r>
          </a:p>
        </p:txBody>
      </p:sp>
      <p:grpSp>
        <p:nvGrpSpPr>
          <p:cNvPr id="12" name="Google Shape;11492;p84">
            <a:extLst>
              <a:ext uri="{FF2B5EF4-FFF2-40B4-BE49-F238E27FC236}">
                <a16:creationId xmlns:a16="http://schemas.microsoft.com/office/drawing/2014/main" id="{EC35FD8E-6687-21C7-7CEB-DA5FBADDBCD7}"/>
              </a:ext>
            </a:extLst>
          </p:cNvPr>
          <p:cNvGrpSpPr/>
          <p:nvPr/>
        </p:nvGrpSpPr>
        <p:grpSpPr>
          <a:xfrm>
            <a:off x="0" y="10478627"/>
            <a:ext cx="2162315" cy="62982"/>
            <a:chOff x="4411970" y="2962952"/>
            <a:chExt cx="706544" cy="104212"/>
          </a:xfrm>
          <a:solidFill>
            <a:schemeClr val="accent1">
              <a:lumMod val="20000"/>
              <a:lumOff val="80000"/>
            </a:schemeClr>
          </a:solidFill>
        </p:grpSpPr>
        <p:sp>
          <p:nvSpPr>
            <p:cNvPr id="13" name="Google Shape;11493;p84">
              <a:extLst>
                <a:ext uri="{FF2B5EF4-FFF2-40B4-BE49-F238E27FC236}">
                  <a16:creationId xmlns:a16="http://schemas.microsoft.com/office/drawing/2014/main" id="{66AED712-3E76-CA4D-3821-48CE15B5F978}"/>
                </a:ext>
              </a:extLst>
            </p:cNvPr>
            <p:cNvSpPr/>
            <p:nvPr/>
          </p:nvSpPr>
          <p:spPr>
            <a:xfrm>
              <a:off x="4583864" y="2962952"/>
              <a:ext cx="534651" cy="104077"/>
            </a:xfrm>
            <a:custGeom>
              <a:avLst/>
              <a:gdLst/>
              <a:ahLst/>
              <a:cxnLst/>
              <a:rect l="l" t="t" r="r" b="b"/>
              <a:pathLst>
                <a:path w="11841" h="2305" extrusionOk="0">
                  <a:moveTo>
                    <a:pt x="1155" y="0"/>
                  </a:moveTo>
                  <a:lnTo>
                    <a:pt x="0" y="2304"/>
                  </a:lnTo>
                  <a:lnTo>
                    <a:pt x="11410" y="2304"/>
                  </a:lnTo>
                  <a:lnTo>
                    <a:pt x="11840" y="1153"/>
                  </a:lnTo>
                  <a:lnTo>
                    <a:pt x="11410" y="0"/>
                  </a:lnTo>
                  <a:close/>
                </a:path>
              </a:pathLst>
            </a:custGeom>
            <a:grpFill/>
            <a:ln>
              <a:noFill/>
            </a:ln>
          </p:spPr>
          <p:txBody>
            <a:bodyPr spcFirstLastPara="1" wrap="square" lIns="75600" tIns="75600" rIns="75600" bIns="75600" anchor="ctr" anchorCtr="0">
              <a:noAutofit/>
            </a:bodyPr>
            <a:lstStyle/>
            <a:p>
              <a:endParaRPr sz="1158"/>
            </a:p>
          </p:txBody>
        </p:sp>
        <p:sp>
          <p:nvSpPr>
            <p:cNvPr id="16" name="Google Shape;11494;p84">
              <a:extLst>
                <a:ext uri="{FF2B5EF4-FFF2-40B4-BE49-F238E27FC236}">
                  <a16:creationId xmlns:a16="http://schemas.microsoft.com/office/drawing/2014/main" id="{EC5B6551-5D6D-FAC4-16FC-A881B7C2500F}"/>
                </a:ext>
              </a:extLst>
            </p:cNvPr>
            <p:cNvSpPr/>
            <p:nvPr/>
          </p:nvSpPr>
          <p:spPr>
            <a:xfrm>
              <a:off x="4411970" y="2963088"/>
              <a:ext cx="124124" cy="104077"/>
            </a:xfrm>
            <a:custGeom>
              <a:avLst/>
              <a:gdLst/>
              <a:ahLst/>
              <a:cxnLst/>
              <a:rect l="l" t="t" r="r" b="b"/>
              <a:pathLst>
                <a:path w="2749" h="2305" extrusionOk="0">
                  <a:moveTo>
                    <a:pt x="2749" y="0"/>
                  </a:moveTo>
                  <a:lnTo>
                    <a:pt x="177" y="2"/>
                  </a:lnTo>
                  <a:cubicBezTo>
                    <a:pt x="79" y="2"/>
                    <a:pt x="1" y="79"/>
                    <a:pt x="1" y="176"/>
                  </a:cubicBezTo>
                  <a:lnTo>
                    <a:pt x="1" y="2130"/>
                  </a:lnTo>
                  <a:cubicBezTo>
                    <a:pt x="1" y="2226"/>
                    <a:pt x="79" y="2305"/>
                    <a:pt x="177" y="2305"/>
                  </a:cubicBezTo>
                  <a:lnTo>
                    <a:pt x="1522" y="2305"/>
                  </a:lnTo>
                  <a:lnTo>
                    <a:pt x="2749" y="0"/>
                  </a:lnTo>
                  <a:close/>
                </a:path>
              </a:pathLst>
            </a:custGeom>
            <a:grpFill/>
            <a:ln>
              <a:noFill/>
            </a:ln>
          </p:spPr>
          <p:txBody>
            <a:bodyPr spcFirstLastPara="1" wrap="square" lIns="75600" tIns="75600" rIns="75600" bIns="75600" anchor="ctr" anchorCtr="0">
              <a:noAutofit/>
            </a:bodyPr>
            <a:lstStyle/>
            <a:p>
              <a:endParaRPr sz="1158"/>
            </a:p>
          </p:txBody>
        </p:sp>
        <p:sp>
          <p:nvSpPr>
            <p:cNvPr id="17" name="Google Shape;11495;p84">
              <a:extLst>
                <a:ext uri="{FF2B5EF4-FFF2-40B4-BE49-F238E27FC236}">
                  <a16:creationId xmlns:a16="http://schemas.microsoft.com/office/drawing/2014/main" id="{F3A5CE56-8BD5-95F9-6AFC-581E55FF8583}"/>
                </a:ext>
              </a:extLst>
            </p:cNvPr>
            <p:cNvSpPr/>
            <p:nvPr/>
          </p:nvSpPr>
          <p:spPr>
            <a:xfrm>
              <a:off x="4496946" y="2963133"/>
              <a:ext cx="79920" cy="104031"/>
            </a:xfrm>
            <a:custGeom>
              <a:avLst/>
              <a:gdLst/>
              <a:ahLst/>
              <a:cxnLst/>
              <a:rect l="l" t="t" r="r" b="b"/>
              <a:pathLst>
                <a:path w="1770" h="2304" extrusionOk="0">
                  <a:moveTo>
                    <a:pt x="1227" y="1"/>
                  </a:moveTo>
                  <a:lnTo>
                    <a:pt x="0" y="2304"/>
                  </a:lnTo>
                  <a:lnTo>
                    <a:pt x="542" y="2304"/>
                  </a:lnTo>
                  <a:lnTo>
                    <a:pt x="1770" y="1"/>
                  </a:lnTo>
                  <a:close/>
                </a:path>
              </a:pathLst>
            </a:custGeom>
            <a:grpFill/>
            <a:ln>
              <a:noFill/>
            </a:ln>
          </p:spPr>
          <p:txBody>
            <a:bodyPr spcFirstLastPara="1" wrap="square" lIns="75600" tIns="75600" rIns="75600" bIns="75600" anchor="ctr" anchorCtr="0">
              <a:noAutofit/>
            </a:bodyPr>
            <a:lstStyle/>
            <a:p>
              <a:endParaRPr sz="1158"/>
            </a:p>
          </p:txBody>
        </p:sp>
        <p:sp>
          <p:nvSpPr>
            <p:cNvPr id="18" name="Google Shape;11496;p84">
              <a:extLst>
                <a:ext uri="{FF2B5EF4-FFF2-40B4-BE49-F238E27FC236}">
                  <a16:creationId xmlns:a16="http://schemas.microsoft.com/office/drawing/2014/main" id="{3FFE9F04-564E-0279-7400-F1EC98CA76E6}"/>
                </a:ext>
              </a:extLst>
            </p:cNvPr>
            <p:cNvSpPr/>
            <p:nvPr/>
          </p:nvSpPr>
          <p:spPr>
            <a:xfrm>
              <a:off x="4537628" y="2963133"/>
              <a:ext cx="79965" cy="104031"/>
            </a:xfrm>
            <a:custGeom>
              <a:avLst/>
              <a:gdLst/>
              <a:ahLst/>
              <a:cxnLst/>
              <a:rect l="l" t="t" r="r" b="b"/>
              <a:pathLst>
                <a:path w="1771" h="2304" extrusionOk="0">
                  <a:moveTo>
                    <a:pt x="1229" y="1"/>
                  </a:moveTo>
                  <a:lnTo>
                    <a:pt x="1" y="2304"/>
                  </a:lnTo>
                  <a:lnTo>
                    <a:pt x="544" y="2304"/>
                  </a:lnTo>
                  <a:lnTo>
                    <a:pt x="1770" y="1"/>
                  </a:lnTo>
                  <a:close/>
                </a:path>
              </a:pathLst>
            </a:custGeom>
            <a:grpFill/>
            <a:ln>
              <a:noFill/>
            </a:ln>
          </p:spPr>
          <p:txBody>
            <a:bodyPr spcFirstLastPara="1" wrap="square" lIns="75600" tIns="75600" rIns="75600" bIns="75600" anchor="ctr" anchorCtr="0">
              <a:noAutofit/>
            </a:bodyPr>
            <a:lstStyle/>
            <a:p>
              <a:endParaRPr sz="1158"/>
            </a:p>
          </p:txBody>
        </p:sp>
      </p:grpSp>
      <p:sp>
        <p:nvSpPr>
          <p:cNvPr id="2" name="文字方塊 1">
            <a:extLst>
              <a:ext uri="{FF2B5EF4-FFF2-40B4-BE49-F238E27FC236}">
                <a16:creationId xmlns:a16="http://schemas.microsoft.com/office/drawing/2014/main" id="{C48F4131-B43C-6F8B-B5E8-E4532ABC57E1}"/>
              </a:ext>
            </a:extLst>
          </p:cNvPr>
          <p:cNvSpPr txBox="1"/>
          <p:nvPr/>
        </p:nvSpPr>
        <p:spPr>
          <a:xfrm>
            <a:off x="0" y="10182138"/>
            <a:ext cx="2608369" cy="276999"/>
          </a:xfrm>
          <a:prstGeom prst="rect">
            <a:avLst/>
          </a:prstGeom>
          <a:noFill/>
        </p:spPr>
        <p:txBody>
          <a:bodyPr wrap="square" rtlCol="0">
            <a:spAutoFit/>
          </a:bodyPr>
          <a:lstStyle/>
          <a:p>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水保技師電子報 月刊 第</a:t>
            </a:r>
            <a:r>
              <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rPr>
              <a:t>54</a:t>
            </a:r>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期</a:t>
            </a:r>
            <a:endPar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endParaRPr>
          </a:p>
        </p:txBody>
      </p:sp>
      <p:pic>
        <p:nvPicPr>
          <p:cNvPr id="4" name="圖片 3">
            <a:extLst>
              <a:ext uri="{FF2B5EF4-FFF2-40B4-BE49-F238E27FC236}">
                <a16:creationId xmlns:a16="http://schemas.microsoft.com/office/drawing/2014/main" id="{09310C89-8FF7-D04D-8674-D89B30A4758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664" y="1616064"/>
            <a:ext cx="5597933" cy="3730636"/>
          </a:xfrm>
          <a:prstGeom prst="rect">
            <a:avLst/>
          </a:prstGeom>
          <a:noFill/>
          <a:ln>
            <a:noFill/>
          </a:ln>
        </p:spPr>
      </p:pic>
      <p:sp>
        <p:nvSpPr>
          <p:cNvPr id="6" name="文字方塊 5">
            <a:extLst>
              <a:ext uri="{FF2B5EF4-FFF2-40B4-BE49-F238E27FC236}">
                <a16:creationId xmlns:a16="http://schemas.microsoft.com/office/drawing/2014/main" id="{0A673625-D83A-4FD8-8E69-84F5FFC38AB5}"/>
              </a:ext>
            </a:extLst>
          </p:cNvPr>
          <p:cNvSpPr txBox="1"/>
          <p:nvPr/>
        </p:nvSpPr>
        <p:spPr>
          <a:xfrm>
            <a:off x="1973263" y="5461158"/>
            <a:ext cx="3614734" cy="307777"/>
          </a:xfrm>
          <a:prstGeom prst="rect">
            <a:avLst/>
          </a:prstGeom>
          <a:noFill/>
        </p:spPr>
        <p:txBody>
          <a:bodyPr wrap="square" rtlCol="0">
            <a:spAutoFit/>
          </a:bodyPr>
          <a:lstStyle/>
          <a:p>
            <a:pPr algn="ctr" defTabSz="914400">
              <a:buClr>
                <a:srgbClr val="000000"/>
              </a:buClr>
              <a:buFont typeface="Arial"/>
              <a:buNone/>
            </a:pPr>
            <a:r>
              <a:rPr lang="zh-TW" altLang="en-US" sz="1400" kern="0" dirty="0">
                <a:latin typeface="微軟正黑體" panose="020B0604030504040204" pitchFamily="34" charset="-120"/>
                <a:ea typeface="微軟正黑體" panose="020B0604030504040204" pitchFamily="34" charset="-120"/>
                <a:cs typeface="Arial"/>
                <a:sym typeface="Arial"/>
              </a:rPr>
              <a:t>▲地毯草的匍匐莖</a:t>
            </a:r>
          </a:p>
        </p:txBody>
      </p:sp>
    </p:spTree>
    <p:extLst>
      <p:ext uri="{BB962C8B-B14F-4D97-AF65-F5344CB8AC3E}">
        <p14:creationId xmlns:p14="http://schemas.microsoft.com/office/powerpoint/2010/main" val="2470521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oogle Shape;11492;p84">
            <a:extLst>
              <a:ext uri="{FF2B5EF4-FFF2-40B4-BE49-F238E27FC236}">
                <a16:creationId xmlns:a16="http://schemas.microsoft.com/office/drawing/2014/main" id="{98F30265-05F8-67E0-D8F5-4AC27D96C358}"/>
              </a:ext>
            </a:extLst>
          </p:cNvPr>
          <p:cNvGrpSpPr/>
          <p:nvPr/>
        </p:nvGrpSpPr>
        <p:grpSpPr>
          <a:xfrm>
            <a:off x="0" y="10437876"/>
            <a:ext cx="2162315" cy="62982"/>
            <a:chOff x="4411970" y="2962952"/>
            <a:chExt cx="706544" cy="104212"/>
          </a:xfrm>
          <a:solidFill>
            <a:schemeClr val="accent1">
              <a:lumMod val="20000"/>
              <a:lumOff val="80000"/>
            </a:schemeClr>
          </a:solidFill>
        </p:grpSpPr>
        <p:sp>
          <p:nvSpPr>
            <p:cNvPr id="8" name="Google Shape;11493;p84">
              <a:extLst>
                <a:ext uri="{FF2B5EF4-FFF2-40B4-BE49-F238E27FC236}">
                  <a16:creationId xmlns:a16="http://schemas.microsoft.com/office/drawing/2014/main" id="{3E31165A-CC13-71E4-38C1-DA04404DBC08}"/>
                </a:ext>
              </a:extLst>
            </p:cNvPr>
            <p:cNvSpPr/>
            <p:nvPr/>
          </p:nvSpPr>
          <p:spPr>
            <a:xfrm>
              <a:off x="4583864" y="2962952"/>
              <a:ext cx="534651" cy="104077"/>
            </a:xfrm>
            <a:custGeom>
              <a:avLst/>
              <a:gdLst/>
              <a:ahLst/>
              <a:cxnLst/>
              <a:rect l="l" t="t" r="r" b="b"/>
              <a:pathLst>
                <a:path w="11841" h="2305" extrusionOk="0">
                  <a:moveTo>
                    <a:pt x="1155" y="0"/>
                  </a:moveTo>
                  <a:lnTo>
                    <a:pt x="0" y="2304"/>
                  </a:lnTo>
                  <a:lnTo>
                    <a:pt x="11410" y="2304"/>
                  </a:lnTo>
                  <a:lnTo>
                    <a:pt x="11840" y="1153"/>
                  </a:lnTo>
                  <a:lnTo>
                    <a:pt x="11410" y="0"/>
                  </a:lnTo>
                  <a:close/>
                </a:path>
              </a:pathLst>
            </a:custGeom>
            <a:grpFill/>
            <a:ln>
              <a:noFill/>
            </a:ln>
          </p:spPr>
          <p:txBody>
            <a:bodyPr spcFirstLastPara="1" wrap="square" lIns="75600" tIns="75600" rIns="75600" bIns="75600" anchor="ctr" anchorCtr="0">
              <a:noAutofit/>
            </a:bodyPr>
            <a:lstStyle/>
            <a:p>
              <a:endParaRPr sz="1158"/>
            </a:p>
          </p:txBody>
        </p:sp>
        <p:sp>
          <p:nvSpPr>
            <p:cNvPr id="9" name="Google Shape;11494;p84">
              <a:extLst>
                <a:ext uri="{FF2B5EF4-FFF2-40B4-BE49-F238E27FC236}">
                  <a16:creationId xmlns:a16="http://schemas.microsoft.com/office/drawing/2014/main" id="{2C246092-9BB0-80AD-F1BE-ED5123191CFF}"/>
                </a:ext>
              </a:extLst>
            </p:cNvPr>
            <p:cNvSpPr/>
            <p:nvPr/>
          </p:nvSpPr>
          <p:spPr>
            <a:xfrm>
              <a:off x="4411970" y="2963088"/>
              <a:ext cx="124124" cy="104077"/>
            </a:xfrm>
            <a:custGeom>
              <a:avLst/>
              <a:gdLst/>
              <a:ahLst/>
              <a:cxnLst/>
              <a:rect l="l" t="t" r="r" b="b"/>
              <a:pathLst>
                <a:path w="2749" h="2305" extrusionOk="0">
                  <a:moveTo>
                    <a:pt x="2749" y="0"/>
                  </a:moveTo>
                  <a:lnTo>
                    <a:pt x="177" y="2"/>
                  </a:lnTo>
                  <a:cubicBezTo>
                    <a:pt x="79" y="2"/>
                    <a:pt x="1" y="79"/>
                    <a:pt x="1" y="176"/>
                  </a:cubicBezTo>
                  <a:lnTo>
                    <a:pt x="1" y="2130"/>
                  </a:lnTo>
                  <a:cubicBezTo>
                    <a:pt x="1" y="2226"/>
                    <a:pt x="79" y="2305"/>
                    <a:pt x="177" y="2305"/>
                  </a:cubicBezTo>
                  <a:lnTo>
                    <a:pt x="1522" y="2305"/>
                  </a:lnTo>
                  <a:lnTo>
                    <a:pt x="2749" y="0"/>
                  </a:lnTo>
                  <a:close/>
                </a:path>
              </a:pathLst>
            </a:custGeom>
            <a:grpFill/>
            <a:ln>
              <a:noFill/>
            </a:ln>
          </p:spPr>
          <p:txBody>
            <a:bodyPr spcFirstLastPara="1" wrap="square" lIns="75600" tIns="75600" rIns="75600" bIns="75600" anchor="ctr" anchorCtr="0">
              <a:noAutofit/>
            </a:bodyPr>
            <a:lstStyle/>
            <a:p>
              <a:endParaRPr sz="1158"/>
            </a:p>
          </p:txBody>
        </p:sp>
        <p:sp>
          <p:nvSpPr>
            <p:cNvPr id="10" name="Google Shape;11495;p84">
              <a:extLst>
                <a:ext uri="{FF2B5EF4-FFF2-40B4-BE49-F238E27FC236}">
                  <a16:creationId xmlns:a16="http://schemas.microsoft.com/office/drawing/2014/main" id="{4A1BA22F-4349-8001-4CCD-7DCB6F86E526}"/>
                </a:ext>
              </a:extLst>
            </p:cNvPr>
            <p:cNvSpPr/>
            <p:nvPr/>
          </p:nvSpPr>
          <p:spPr>
            <a:xfrm>
              <a:off x="4496946" y="2963133"/>
              <a:ext cx="79920" cy="104031"/>
            </a:xfrm>
            <a:custGeom>
              <a:avLst/>
              <a:gdLst/>
              <a:ahLst/>
              <a:cxnLst/>
              <a:rect l="l" t="t" r="r" b="b"/>
              <a:pathLst>
                <a:path w="1770" h="2304" extrusionOk="0">
                  <a:moveTo>
                    <a:pt x="1227" y="1"/>
                  </a:moveTo>
                  <a:lnTo>
                    <a:pt x="0" y="2304"/>
                  </a:lnTo>
                  <a:lnTo>
                    <a:pt x="542" y="2304"/>
                  </a:lnTo>
                  <a:lnTo>
                    <a:pt x="1770" y="1"/>
                  </a:lnTo>
                  <a:close/>
                </a:path>
              </a:pathLst>
            </a:custGeom>
            <a:grpFill/>
            <a:ln>
              <a:noFill/>
            </a:ln>
          </p:spPr>
          <p:txBody>
            <a:bodyPr spcFirstLastPara="1" wrap="square" lIns="75600" tIns="75600" rIns="75600" bIns="75600" anchor="ctr" anchorCtr="0">
              <a:noAutofit/>
            </a:bodyPr>
            <a:lstStyle/>
            <a:p>
              <a:endParaRPr sz="1158"/>
            </a:p>
          </p:txBody>
        </p:sp>
        <p:sp>
          <p:nvSpPr>
            <p:cNvPr id="11" name="Google Shape;11496;p84">
              <a:extLst>
                <a:ext uri="{FF2B5EF4-FFF2-40B4-BE49-F238E27FC236}">
                  <a16:creationId xmlns:a16="http://schemas.microsoft.com/office/drawing/2014/main" id="{86EC8E4B-1899-7FC2-A113-74238F165692}"/>
                </a:ext>
              </a:extLst>
            </p:cNvPr>
            <p:cNvSpPr/>
            <p:nvPr/>
          </p:nvSpPr>
          <p:spPr>
            <a:xfrm>
              <a:off x="4537628" y="2963133"/>
              <a:ext cx="79965" cy="104031"/>
            </a:xfrm>
            <a:custGeom>
              <a:avLst/>
              <a:gdLst/>
              <a:ahLst/>
              <a:cxnLst/>
              <a:rect l="l" t="t" r="r" b="b"/>
              <a:pathLst>
                <a:path w="1771" h="2304" extrusionOk="0">
                  <a:moveTo>
                    <a:pt x="1229" y="1"/>
                  </a:moveTo>
                  <a:lnTo>
                    <a:pt x="1" y="2304"/>
                  </a:lnTo>
                  <a:lnTo>
                    <a:pt x="544" y="2304"/>
                  </a:lnTo>
                  <a:lnTo>
                    <a:pt x="1770" y="1"/>
                  </a:lnTo>
                  <a:close/>
                </a:path>
              </a:pathLst>
            </a:custGeom>
            <a:grpFill/>
            <a:ln>
              <a:noFill/>
            </a:ln>
          </p:spPr>
          <p:txBody>
            <a:bodyPr spcFirstLastPara="1" wrap="square" lIns="75600" tIns="75600" rIns="75600" bIns="75600" anchor="ctr" anchorCtr="0">
              <a:noAutofit/>
            </a:bodyPr>
            <a:lstStyle/>
            <a:p>
              <a:endParaRPr sz="1158"/>
            </a:p>
          </p:txBody>
        </p:sp>
      </p:grpSp>
      <p:sp>
        <p:nvSpPr>
          <p:cNvPr id="14" name="文字方塊 13">
            <a:extLst>
              <a:ext uri="{FF2B5EF4-FFF2-40B4-BE49-F238E27FC236}">
                <a16:creationId xmlns:a16="http://schemas.microsoft.com/office/drawing/2014/main" id="{057FADD0-D223-7863-C1AE-358C18226976}"/>
              </a:ext>
            </a:extLst>
          </p:cNvPr>
          <p:cNvSpPr txBox="1"/>
          <p:nvPr/>
        </p:nvSpPr>
        <p:spPr>
          <a:xfrm>
            <a:off x="-5724425" y="8083004"/>
            <a:ext cx="3614734" cy="307777"/>
          </a:xfrm>
          <a:prstGeom prst="rect">
            <a:avLst/>
          </a:prstGeom>
          <a:noFill/>
        </p:spPr>
        <p:txBody>
          <a:bodyPr wrap="square" rtlCol="0">
            <a:spAutoFit/>
          </a:bodyPr>
          <a:lstStyle/>
          <a:p>
            <a:pPr algn="ctr" defTabSz="914400">
              <a:buClr>
                <a:srgbClr val="000000"/>
              </a:buClr>
              <a:buFont typeface="Arial"/>
              <a:buNone/>
            </a:pPr>
            <a:r>
              <a:rPr lang="zh-TW" altLang="en-US" sz="1400" kern="0" dirty="0">
                <a:latin typeface="微軟正黑體" panose="020B0604030504040204" pitchFamily="34" charset="-120"/>
                <a:ea typeface="微軟正黑體" panose="020B0604030504040204" pitchFamily="34" charset="-120"/>
                <a:cs typeface="Arial"/>
                <a:sym typeface="Arial"/>
              </a:rPr>
              <a:t>▲假儉草的匍匐莖。</a:t>
            </a:r>
          </a:p>
        </p:txBody>
      </p:sp>
      <p:sp>
        <p:nvSpPr>
          <p:cNvPr id="15" name="頁尾版面配置區 14">
            <a:extLst>
              <a:ext uri="{FF2B5EF4-FFF2-40B4-BE49-F238E27FC236}">
                <a16:creationId xmlns:a16="http://schemas.microsoft.com/office/drawing/2014/main" id="{D31E293B-3742-6E83-520A-7AA61B367C87}"/>
              </a:ext>
            </a:extLst>
          </p:cNvPr>
          <p:cNvSpPr>
            <a:spLocks noGrp="1"/>
          </p:cNvSpPr>
          <p:nvPr>
            <p:ph type="ftr" sz="quarter" idx="11"/>
          </p:nvPr>
        </p:nvSpPr>
        <p:spPr>
          <a:xfrm>
            <a:off x="7200856" y="9811196"/>
            <a:ext cx="2772463" cy="569325"/>
          </a:xfrm>
        </p:spPr>
        <p:txBody>
          <a:bodyPr/>
          <a:lstStyle/>
          <a:p>
            <a:r>
              <a:rPr kumimoji="0" lang="en-US" altLang="zh-TW" sz="1800" dirty="0"/>
              <a:t>11</a:t>
            </a:r>
            <a:endParaRPr kumimoji="0" lang="en-US" sz="1800" dirty="0"/>
          </a:p>
        </p:txBody>
      </p:sp>
      <p:sp>
        <p:nvSpPr>
          <p:cNvPr id="21" name="文字方塊 20">
            <a:extLst>
              <a:ext uri="{FF2B5EF4-FFF2-40B4-BE49-F238E27FC236}">
                <a16:creationId xmlns:a16="http://schemas.microsoft.com/office/drawing/2014/main" id="{EF657F66-965A-B7E2-518B-AA15760A8271}"/>
              </a:ext>
            </a:extLst>
          </p:cNvPr>
          <p:cNvSpPr txBox="1"/>
          <p:nvPr/>
        </p:nvSpPr>
        <p:spPr>
          <a:xfrm>
            <a:off x="-4068241" y="6714852"/>
            <a:ext cx="3614734" cy="276999"/>
          </a:xfrm>
          <a:prstGeom prst="rect">
            <a:avLst/>
          </a:prstGeom>
          <a:noFill/>
        </p:spPr>
        <p:txBody>
          <a:bodyPr wrap="square" rtlCol="0">
            <a:spAutoFit/>
          </a:bodyPr>
          <a:lstStyle/>
          <a:p>
            <a:pPr algn="ctr" defTabSz="914400">
              <a:buClr>
                <a:srgbClr val="000000"/>
              </a:buClr>
              <a:buFont typeface="Arial"/>
              <a:buNone/>
            </a:pPr>
            <a:r>
              <a:rPr lang="en-US" altLang="zh-TW" sz="1200" kern="0" dirty="0">
                <a:solidFill>
                  <a:srgbClr val="000000"/>
                </a:solidFill>
                <a:latin typeface="+mj-ea"/>
                <a:ea typeface="+mj-ea"/>
                <a:cs typeface="Arial"/>
                <a:sym typeface="Arial"/>
              </a:rPr>
              <a:t>(</a:t>
            </a:r>
            <a:r>
              <a:rPr lang="zh-TW" altLang="en-US" sz="1200" kern="0" dirty="0">
                <a:solidFill>
                  <a:srgbClr val="000000"/>
                </a:solidFill>
                <a:latin typeface="+mj-ea"/>
                <a:ea typeface="+mj-ea"/>
                <a:cs typeface="Arial"/>
                <a:sym typeface="Arial"/>
              </a:rPr>
              <a:t>資料來源：</a:t>
            </a:r>
            <a:r>
              <a:rPr lang="zh-TW" altLang="en-US" sz="1200" kern="0" dirty="0">
                <a:latin typeface="+mj-ea"/>
                <a:ea typeface="+mj-ea"/>
                <a:cs typeface="Arial"/>
                <a:sym typeface="Arial"/>
                <a:hlinkClick r:id="rId3">
                  <a:extLst>
                    <a:ext uri="{A12FA001-AC4F-418D-AE19-62706E023703}">
                      <ahyp:hlinkClr xmlns:ahyp="http://schemas.microsoft.com/office/drawing/2018/hyperlinkcolor" val="tx"/>
                    </a:ext>
                  </a:extLst>
                </a:hlinkClick>
              </a:rPr>
              <a:t>認識植物網站</a:t>
            </a:r>
            <a:r>
              <a:rPr lang="zh-TW" altLang="en-US" sz="1200" kern="0" dirty="0">
                <a:solidFill>
                  <a:srgbClr val="000000"/>
                </a:solidFill>
                <a:latin typeface="+mj-ea"/>
                <a:ea typeface="+mj-ea"/>
                <a:cs typeface="Arial"/>
                <a:sym typeface="Arial"/>
              </a:rPr>
              <a:t>、</a:t>
            </a:r>
            <a:r>
              <a:rPr lang="zh-TW" altLang="en-US" sz="1200" kern="0" dirty="0">
                <a:latin typeface="+mj-ea"/>
                <a:ea typeface="+mj-ea"/>
                <a:cs typeface="Arial"/>
                <a:sym typeface="Arial"/>
                <a:hlinkClick r:id="rId4" action="ppaction://hlinkfile">
                  <a:extLst>
                    <a:ext uri="{A12FA001-AC4F-418D-AE19-62706E023703}">
                      <ahyp:hlinkClr xmlns:ahyp="http://schemas.microsoft.com/office/drawing/2018/hyperlinkcolor" val="tx"/>
                    </a:ext>
                  </a:extLst>
                </a:hlinkClick>
              </a:rPr>
              <a:t>農業知識網網站</a:t>
            </a:r>
            <a:r>
              <a:rPr lang="en-US" altLang="zh-TW" sz="1200" kern="0" dirty="0">
                <a:solidFill>
                  <a:srgbClr val="000000"/>
                </a:solidFill>
                <a:latin typeface="+mj-ea"/>
                <a:ea typeface="+mj-ea"/>
                <a:cs typeface="Arial"/>
                <a:sym typeface="Arial"/>
              </a:rPr>
              <a:t>)</a:t>
            </a:r>
            <a:endParaRPr lang="zh-TW" altLang="en-US" sz="1200" kern="0" dirty="0">
              <a:solidFill>
                <a:srgbClr val="000000"/>
              </a:solidFill>
              <a:latin typeface="+mj-ea"/>
              <a:ea typeface="+mj-ea"/>
              <a:cs typeface="Arial"/>
              <a:sym typeface="Arial"/>
            </a:endParaRPr>
          </a:p>
        </p:txBody>
      </p:sp>
      <p:sp>
        <p:nvSpPr>
          <p:cNvPr id="12" name="文字方塊 11">
            <a:extLst>
              <a:ext uri="{FF2B5EF4-FFF2-40B4-BE49-F238E27FC236}">
                <a16:creationId xmlns:a16="http://schemas.microsoft.com/office/drawing/2014/main" id="{7746E6B8-73AA-0F3F-8953-A0BBE0B1AE18}"/>
              </a:ext>
            </a:extLst>
          </p:cNvPr>
          <p:cNvSpPr txBox="1"/>
          <p:nvPr/>
        </p:nvSpPr>
        <p:spPr>
          <a:xfrm>
            <a:off x="1974058" y="4779425"/>
            <a:ext cx="3614734" cy="307777"/>
          </a:xfrm>
          <a:prstGeom prst="rect">
            <a:avLst/>
          </a:prstGeom>
          <a:noFill/>
        </p:spPr>
        <p:txBody>
          <a:bodyPr wrap="square" rtlCol="0">
            <a:spAutoFit/>
          </a:bodyPr>
          <a:lstStyle/>
          <a:p>
            <a:pPr algn="ctr" defTabSz="914400">
              <a:buClr>
                <a:srgbClr val="000000"/>
              </a:buClr>
              <a:buFont typeface="Arial"/>
              <a:buNone/>
            </a:pPr>
            <a:r>
              <a:rPr lang="zh-TW" altLang="en-US" sz="1400" kern="0" dirty="0">
                <a:latin typeface="微軟正黑體" panose="020B0604030504040204" pitchFamily="34" charset="-120"/>
                <a:ea typeface="微軟正黑體" panose="020B0604030504040204" pitchFamily="34" charset="-120"/>
                <a:cs typeface="Arial"/>
                <a:sym typeface="Arial"/>
              </a:rPr>
              <a:t>▲地毯草的株型</a:t>
            </a:r>
          </a:p>
        </p:txBody>
      </p:sp>
      <p:sp>
        <p:nvSpPr>
          <p:cNvPr id="2" name="文字方塊 1">
            <a:extLst>
              <a:ext uri="{FF2B5EF4-FFF2-40B4-BE49-F238E27FC236}">
                <a16:creationId xmlns:a16="http://schemas.microsoft.com/office/drawing/2014/main" id="{C4476B2C-5C3B-B1F7-61DD-C609B0941BA2}"/>
              </a:ext>
            </a:extLst>
          </p:cNvPr>
          <p:cNvSpPr txBox="1"/>
          <p:nvPr/>
        </p:nvSpPr>
        <p:spPr>
          <a:xfrm>
            <a:off x="0" y="10182138"/>
            <a:ext cx="2608369" cy="276999"/>
          </a:xfrm>
          <a:prstGeom prst="rect">
            <a:avLst/>
          </a:prstGeom>
          <a:noFill/>
        </p:spPr>
        <p:txBody>
          <a:bodyPr wrap="square" rtlCol="0">
            <a:spAutoFit/>
          </a:bodyPr>
          <a:lstStyle/>
          <a:p>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水保技師電子報 月刊 第</a:t>
            </a:r>
            <a:r>
              <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rPr>
              <a:t>54</a:t>
            </a:r>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期</a:t>
            </a:r>
            <a:endPar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endParaRPr>
          </a:p>
        </p:txBody>
      </p:sp>
      <p:sp>
        <p:nvSpPr>
          <p:cNvPr id="5" name="文字方塊 4">
            <a:extLst>
              <a:ext uri="{FF2B5EF4-FFF2-40B4-BE49-F238E27FC236}">
                <a16:creationId xmlns:a16="http://schemas.microsoft.com/office/drawing/2014/main" id="{B0A6EE19-ECF8-B063-D01D-8F1755238E8C}"/>
              </a:ext>
            </a:extLst>
          </p:cNvPr>
          <p:cNvSpPr txBox="1"/>
          <p:nvPr/>
        </p:nvSpPr>
        <p:spPr>
          <a:xfrm>
            <a:off x="633382" y="5140149"/>
            <a:ext cx="6512059" cy="4936095"/>
          </a:xfrm>
          <a:prstGeom prst="rect">
            <a:avLst/>
          </a:prstGeom>
          <a:noFill/>
        </p:spPr>
        <p:txBody>
          <a:bodyPr wrap="square" rtlCol="0">
            <a:spAutoFit/>
          </a:bodyPr>
          <a:lstStyle/>
          <a:p>
            <a:pPr marL="0" marR="0" lvl="0" indent="457200" algn="just" defTabSz="1043056" rtl="0" eaLnBrk="1" fontAlgn="auto" latinLnBrk="0" hangingPunct="1">
              <a:lnSpc>
                <a:spcPts val="2200"/>
              </a:lnSpc>
              <a:spcBef>
                <a:spcPts val="0"/>
              </a:spcBef>
              <a:spcAft>
                <a:spcPts val="600"/>
              </a:spcAft>
              <a:buClrTx/>
              <a:buSzTx/>
              <a:buFontTx/>
              <a:buNone/>
              <a:tabLst/>
              <a:defRPr/>
            </a:pP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地毯草多生長於溼潤的原野或是草地上，地毯草在沖積土或是肥沃的地上生長得比較好，但是地毯草在沙質的土壤或是高丘上一般生長不是很好，地毯草在秋月抽穗，這一時期是地毯草的生長最繁盛的時期。地毯草的匍匐莖蔓延迅速，地毯草的匍匐莖每一節上都長著許多的根和分出的新枝，可以起到很好的固結土粒的作用，地毯草的生活力強，是一種優良的覆土植物，地毯草還可以用於鋪建草坪或是運動場地，地毯草的莖葉比較柔嫩，而且生長力強，有一定的侵佔性，所以地毯草還適用於放牧，地毯草繁殖比較容易，只要切取地毯草的一段匍匐莖，然後埋於土中就可以生長，如果稍加施肥，地毯草會生長得更好。地毯草在播種前最好要對土壤先進行平整，將大塊的石頭和雜草都清除掉，然後再進行播種，地毯草撒播草籽以後，要用土進行覆蓋，讓草籽與土壤結合緊密，這樣地毯草的根部就可以長得更好，增加草坪的抗病能力，然後還需要用無紡布進行覆蓋，這樣可以保持更好的溼度和溫度，有利於地毯草更快發芽。地毯草的草坪如果出生雜草或是蟲害需要及時的清理掉，如果雜草比較多，會對地毯草的草坪帶來很大的害處。</a:t>
            </a:r>
            <a: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資料來源：海納網</a:t>
            </a:r>
            <a:r>
              <a:rPr kumimoji="0" lang="en-US" altLang="zh-TW"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hainve.com)</a:t>
            </a:r>
          </a:p>
          <a:p>
            <a:pPr marL="0" marR="0" lvl="0" indent="457200" algn="just" defTabSz="1043056" rtl="0" eaLnBrk="1" fontAlgn="auto" latinLnBrk="0" hangingPunct="1">
              <a:lnSpc>
                <a:spcPts val="2200"/>
              </a:lnSpc>
              <a:spcBef>
                <a:spcPts val="0"/>
              </a:spcBef>
              <a:spcAft>
                <a:spcPts val="600"/>
              </a:spcAft>
              <a:buClrTx/>
              <a:buSzTx/>
              <a:buFontTx/>
              <a:buNone/>
              <a:tabLst/>
              <a:defRPr/>
            </a:pP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依據相關文獻紀錄，地毯草在水土保持可應用的範圍包括有崩塌地應用植物、泥岩地區填方坡面應用植物、堤防及護岸綠化植物、工程週邊應用植物、道路及邊坡植生植物及庭園草坪植物等為優良的水土保持、綠化草種。</a:t>
            </a:r>
          </a:p>
        </p:txBody>
      </p:sp>
      <p:pic>
        <p:nvPicPr>
          <p:cNvPr id="6" name="圖片 5">
            <a:extLst>
              <a:ext uri="{FF2B5EF4-FFF2-40B4-BE49-F238E27FC236}">
                <a16:creationId xmlns:a16="http://schemas.microsoft.com/office/drawing/2014/main" id="{3A5AA1D6-D1B2-2728-473B-D17ED233489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6502" y="1204122"/>
            <a:ext cx="5328257" cy="3550915"/>
          </a:xfrm>
          <a:prstGeom prst="rect">
            <a:avLst/>
          </a:prstGeom>
          <a:noFill/>
          <a:ln>
            <a:noFill/>
          </a:ln>
        </p:spPr>
      </p:pic>
    </p:spTree>
    <p:extLst>
      <p:ext uri="{BB962C8B-B14F-4D97-AF65-F5344CB8AC3E}">
        <p14:creationId xmlns:p14="http://schemas.microsoft.com/office/powerpoint/2010/main" val="724453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76BB4E8-7966-8C04-1F1A-4397CCA63F49}"/>
              </a:ext>
            </a:extLst>
          </p:cNvPr>
          <p:cNvSpPr/>
          <p:nvPr/>
        </p:nvSpPr>
        <p:spPr>
          <a:xfrm>
            <a:off x="501216" y="1152884"/>
            <a:ext cx="1839255" cy="400110"/>
          </a:xfrm>
          <a:prstGeom prst="rect">
            <a:avLst/>
          </a:prstGeom>
          <a:gradFill flip="none" rotWithShape="1">
            <a:gsLst>
              <a:gs pos="0">
                <a:srgbClr val="FF8F8F"/>
              </a:gs>
              <a:gs pos="50000">
                <a:srgbClr val="FF0000">
                  <a:tint val="44500"/>
                  <a:satMod val="160000"/>
                </a:srgbClr>
              </a:gs>
              <a:gs pos="100000">
                <a:srgbClr val="FF0000">
                  <a:tint val="23500"/>
                  <a:satMod val="160000"/>
                </a:srgbClr>
              </a:gs>
            </a:gsLst>
            <a:lin ang="0" scaled="1"/>
            <a:tileRect/>
          </a:gradFill>
        </p:spPr>
        <p:txBody>
          <a:bodyPr wrap="square">
            <a:spAutoFit/>
          </a:bodyPr>
          <a:lstStyle/>
          <a:p>
            <a:r>
              <a:rPr lang="zh-TW" altLang="en-US" sz="2000" b="1" dirty="0">
                <a:solidFill>
                  <a:schemeClr val="accent1">
                    <a:lumMod val="50000"/>
                  </a:schemeClr>
                </a:solidFill>
                <a:latin typeface="微軟正黑體" panose="020B0604030504040204" pitchFamily="34" charset="-120"/>
                <a:ea typeface="微軟正黑體" panose="020B0604030504040204" pitchFamily="34" charset="-120"/>
              </a:rPr>
              <a:t>四、水</a:t>
            </a:r>
            <a:r>
              <a:rPr lang="zh-TW" altLang="en-US" sz="2000" b="1">
                <a:solidFill>
                  <a:schemeClr val="accent1">
                    <a:lumMod val="50000"/>
                  </a:schemeClr>
                </a:solidFill>
                <a:latin typeface="微軟正黑體" panose="020B0604030504040204" pitchFamily="34" charset="-120"/>
                <a:ea typeface="微軟正黑體" panose="020B0604030504040204" pitchFamily="34" charset="-120"/>
              </a:rPr>
              <a:t>保蛙鳴</a:t>
            </a:r>
            <a:endParaRPr lang="en-US" altLang="zh-TW" sz="2000" b="1" dirty="0">
              <a:solidFill>
                <a:schemeClr val="accent1">
                  <a:lumMod val="50000"/>
                </a:schemeClr>
              </a:solidFill>
              <a:latin typeface="微軟正黑體" panose="020B0604030504040204" pitchFamily="34" charset="-120"/>
              <a:ea typeface="微軟正黑體" panose="020B0604030504040204" pitchFamily="34" charset="-120"/>
            </a:endParaRPr>
          </a:p>
        </p:txBody>
      </p:sp>
      <p:sp>
        <p:nvSpPr>
          <p:cNvPr id="4" name="文字方塊 3">
            <a:extLst>
              <a:ext uri="{FF2B5EF4-FFF2-40B4-BE49-F238E27FC236}">
                <a16:creationId xmlns:a16="http://schemas.microsoft.com/office/drawing/2014/main" id="{532B7D94-6815-11AF-3715-B2AA21118D48}"/>
              </a:ext>
            </a:extLst>
          </p:cNvPr>
          <p:cNvSpPr txBox="1"/>
          <p:nvPr/>
        </p:nvSpPr>
        <p:spPr>
          <a:xfrm>
            <a:off x="524601" y="1936052"/>
            <a:ext cx="6512059" cy="8244693"/>
          </a:xfrm>
          <a:prstGeom prst="rect">
            <a:avLst/>
          </a:prstGeom>
          <a:noFill/>
        </p:spPr>
        <p:txBody>
          <a:bodyPr wrap="square" rtlCol="0">
            <a:spAutoFit/>
          </a:bodyPr>
          <a:lstStyle/>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今年是五四運動的</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104</a:t>
            </a: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週年，</a:t>
            </a:r>
          </a:p>
          <a:p>
            <a:pPr algn="just">
              <a:lnSpc>
                <a:spcPts val="2200"/>
              </a:lnSpc>
            </a:pP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1919</a:t>
            </a: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日在北京發生了學生運動，</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起因是反對中國政府對於巴黎和會上割讓山東給日本的政策，</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後來更演變成反對帝國主義，</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並對民主、自由、科學、民族文化等方面產生訴求，</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代表中國近代史上一次重要的民族主義運動。</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五四運動促進中國現代化運動的發展，</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對中國的政治、文化和社會產生深遠的影響。</a:t>
            </a:r>
          </a:p>
          <a:p>
            <a:pPr algn="just">
              <a:lnSpc>
                <a:spcPts val="2200"/>
              </a:lnSpc>
            </a:pPr>
            <a:endPar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endParaRPr>
          </a:p>
          <a:p>
            <a:pPr algn="just">
              <a:lnSpc>
                <a:spcPts val="2200"/>
              </a:lnSpc>
            </a:pPr>
            <a:endPar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endParaRPr>
          </a:p>
          <a:p>
            <a:pPr algn="just">
              <a:lnSpc>
                <a:spcPts val="2200"/>
              </a:lnSpc>
            </a:pPr>
            <a:endPar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endParaRPr>
          </a:p>
          <a:p>
            <a:pPr algn="just">
              <a:lnSpc>
                <a:spcPts val="2200"/>
              </a:lnSpc>
            </a:pPr>
            <a:endPar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endParaRPr>
          </a:p>
          <a:p>
            <a:pPr algn="just">
              <a:lnSpc>
                <a:spcPts val="2200"/>
              </a:lnSpc>
            </a:pPr>
            <a:endPar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endParaRPr>
          </a:p>
          <a:p>
            <a:pPr algn="just">
              <a:lnSpc>
                <a:spcPts val="2200"/>
              </a:lnSpc>
            </a:pPr>
            <a:endPar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endParaRPr>
          </a:p>
          <a:p>
            <a:pPr algn="just">
              <a:lnSpc>
                <a:spcPts val="2200"/>
              </a:lnSpc>
            </a:pPr>
            <a:endPar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endParaRPr>
          </a:p>
          <a:p>
            <a:pPr algn="just">
              <a:lnSpc>
                <a:spcPts val="2200"/>
              </a:lnSpc>
            </a:pPr>
            <a:endPar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endParaRPr>
          </a:p>
          <a:p>
            <a:pPr algn="just">
              <a:lnSpc>
                <a:spcPts val="2200"/>
              </a:lnSpc>
            </a:pPr>
            <a:endPar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endParaRP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上述的訴求放到現今的國際社會，</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仍然是非常重要的價值觀，</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在今天依然得到廣泛的認同和重視。</a:t>
            </a:r>
          </a:p>
          <a:p>
            <a:pPr>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然而五四運動也表現出了一種</a:t>
            </a:r>
            <a:b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b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反對傳統觀念的激進精神，</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其鼓勵人們探索新思想、新理念和新文化，</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尤其是在科學技術和教育領域。</a:t>
            </a:r>
          </a:p>
          <a:p>
            <a:pPr algn="just">
              <a:lnSpc>
                <a:spcPts val="2200"/>
              </a:lnSpc>
            </a:pPr>
            <a:endPar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endParaRP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在百餘年後的今天</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雖然在國內外先趨者的努力下，</a:t>
            </a:r>
          </a:p>
          <a:p>
            <a:pPr>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讓目前的生活已經與百餘年前的當時大不相同，</a:t>
            </a:r>
          </a:p>
        </p:txBody>
      </p:sp>
      <p:sp>
        <p:nvSpPr>
          <p:cNvPr id="7" name="矩形 6">
            <a:extLst>
              <a:ext uri="{FF2B5EF4-FFF2-40B4-BE49-F238E27FC236}">
                <a16:creationId xmlns:a16="http://schemas.microsoft.com/office/drawing/2014/main" id="{72AB139D-BCE1-F97E-CC7F-47B0299E05DD}"/>
              </a:ext>
            </a:extLst>
          </p:cNvPr>
          <p:cNvSpPr/>
          <p:nvPr/>
        </p:nvSpPr>
        <p:spPr>
          <a:xfrm>
            <a:off x="512370" y="1608785"/>
            <a:ext cx="5256584" cy="307777"/>
          </a:xfrm>
          <a:prstGeom prst="rect">
            <a:avLst/>
          </a:prstGeom>
        </p:spPr>
        <p:txBody>
          <a:bodyPr wrap="square">
            <a:spAutoFit/>
          </a:bodyPr>
          <a:lstStyle/>
          <a:p>
            <a:r>
              <a:rPr lang="zh-TW" altLang="en-US" sz="1400" b="1" dirty="0">
                <a:latin typeface="微軟正黑體" panose="020B0604030504040204" pitchFamily="34" charset="-120"/>
                <a:ea typeface="微軟正黑體" panose="020B0604030504040204" pitchFamily="34" charset="-120"/>
              </a:rPr>
              <a:t>五四運動</a:t>
            </a:r>
            <a:r>
              <a:rPr lang="en-US" altLang="zh-TW" sz="1400" b="1" dirty="0">
                <a:latin typeface="微軟正黑體" panose="020B0604030504040204" pitchFamily="34" charset="-120"/>
                <a:ea typeface="微軟正黑體" panose="020B0604030504040204" pitchFamily="34" charset="-120"/>
              </a:rPr>
              <a:t>/ </a:t>
            </a:r>
            <a:r>
              <a:rPr lang="zh-TW" altLang="en-US" sz="1400" b="1" dirty="0">
                <a:latin typeface="微軟正黑體" panose="020B0604030504040204" pitchFamily="34" charset="-120"/>
                <a:ea typeface="微軟正黑體" panose="020B0604030504040204" pitchFamily="34" charset="-120"/>
              </a:rPr>
              <a:t>劉衍志技師</a:t>
            </a:r>
            <a:endParaRPr lang="en-US" altLang="zh-TW" sz="1600" b="1" dirty="0">
              <a:latin typeface="微軟正黑體" panose="020B0604030504040204" pitchFamily="34" charset="-120"/>
              <a:ea typeface="微軟正黑體" panose="020B0604030504040204" pitchFamily="34" charset="-120"/>
            </a:endParaRPr>
          </a:p>
        </p:txBody>
      </p:sp>
      <p:sp>
        <p:nvSpPr>
          <p:cNvPr id="8" name="文字方塊 7">
            <a:extLst>
              <a:ext uri="{FF2B5EF4-FFF2-40B4-BE49-F238E27FC236}">
                <a16:creationId xmlns:a16="http://schemas.microsoft.com/office/drawing/2014/main" id="{FAF82286-4C65-5DFC-102A-09E03CE5C0A2}"/>
              </a:ext>
            </a:extLst>
          </p:cNvPr>
          <p:cNvSpPr txBox="1"/>
          <p:nvPr/>
        </p:nvSpPr>
        <p:spPr>
          <a:xfrm>
            <a:off x="0" y="10141387"/>
            <a:ext cx="2608369" cy="276999"/>
          </a:xfrm>
          <a:prstGeom prst="rect">
            <a:avLst/>
          </a:prstGeom>
          <a:noFill/>
        </p:spPr>
        <p:txBody>
          <a:bodyPr wrap="square" rtlCol="0">
            <a:spAutoFit/>
          </a:bodyPr>
          <a:lstStyle/>
          <a:p>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水保技師電子報 月刊 第</a:t>
            </a:r>
            <a:r>
              <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rPr>
              <a:t>54</a:t>
            </a:r>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期</a:t>
            </a:r>
            <a:endPar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endParaRPr>
          </a:p>
        </p:txBody>
      </p:sp>
      <p:grpSp>
        <p:nvGrpSpPr>
          <p:cNvPr id="9" name="Google Shape;11492;p84">
            <a:extLst>
              <a:ext uri="{FF2B5EF4-FFF2-40B4-BE49-F238E27FC236}">
                <a16:creationId xmlns:a16="http://schemas.microsoft.com/office/drawing/2014/main" id="{230CFA2A-1D13-8CE9-C8ED-77424681D7C0}"/>
              </a:ext>
            </a:extLst>
          </p:cNvPr>
          <p:cNvGrpSpPr/>
          <p:nvPr/>
        </p:nvGrpSpPr>
        <p:grpSpPr>
          <a:xfrm>
            <a:off x="0" y="10437876"/>
            <a:ext cx="2162315" cy="62982"/>
            <a:chOff x="4411970" y="2962952"/>
            <a:chExt cx="706544" cy="104212"/>
          </a:xfrm>
          <a:solidFill>
            <a:schemeClr val="accent1">
              <a:lumMod val="20000"/>
              <a:lumOff val="80000"/>
            </a:schemeClr>
          </a:solidFill>
        </p:grpSpPr>
        <p:sp>
          <p:nvSpPr>
            <p:cNvPr id="10" name="Google Shape;11493;p84">
              <a:extLst>
                <a:ext uri="{FF2B5EF4-FFF2-40B4-BE49-F238E27FC236}">
                  <a16:creationId xmlns:a16="http://schemas.microsoft.com/office/drawing/2014/main" id="{E9849C8F-F4AE-21A2-5A67-FFCBE194C20B}"/>
                </a:ext>
              </a:extLst>
            </p:cNvPr>
            <p:cNvSpPr/>
            <p:nvPr/>
          </p:nvSpPr>
          <p:spPr>
            <a:xfrm>
              <a:off x="4583864" y="2962952"/>
              <a:ext cx="534651" cy="104077"/>
            </a:xfrm>
            <a:custGeom>
              <a:avLst/>
              <a:gdLst/>
              <a:ahLst/>
              <a:cxnLst/>
              <a:rect l="l" t="t" r="r" b="b"/>
              <a:pathLst>
                <a:path w="11841" h="2305" extrusionOk="0">
                  <a:moveTo>
                    <a:pt x="1155" y="0"/>
                  </a:moveTo>
                  <a:lnTo>
                    <a:pt x="0" y="2304"/>
                  </a:lnTo>
                  <a:lnTo>
                    <a:pt x="11410" y="2304"/>
                  </a:lnTo>
                  <a:lnTo>
                    <a:pt x="11840" y="1153"/>
                  </a:lnTo>
                  <a:lnTo>
                    <a:pt x="11410" y="0"/>
                  </a:lnTo>
                  <a:close/>
                </a:path>
              </a:pathLst>
            </a:custGeom>
            <a:grpFill/>
            <a:ln>
              <a:noFill/>
            </a:ln>
          </p:spPr>
          <p:txBody>
            <a:bodyPr spcFirstLastPara="1" wrap="square" lIns="75600" tIns="75600" rIns="75600" bIns="75600" anchor="ctr" anchorCtr="0">
              <a:noAutofit/>
            </a:bodyPr>
            <a:lstStyle/>
            <a:p>
              <a:endParaRPr sz="1158"/>
            </a:p>
          </p:txBody>
        </p:sp>
        <p:sp>
          <p:nvSpPr>
            <p:cNvPr id="11" name="Google Shape;11494;p84">
              <a:extLst>
                <a:ext uri="{FF2B5EF4-FFF2-40B4-BE49-F238E27FC236}">
                  <a16:creationId xmlns:a16="http://schemas.microsoft.com/office/drawing/2014/main" id="{099BF479-046F-A5B0-41DE-F8168065D29B}"/>
                </a:ext>
              </a:extLst>
            </p:cNvPr>
            <p:cNvSpPr/>
            <p:nvPr/>
          </p:nvSpPr>
          <p:spPr>
            <a:xfrm>
              <a:off x="4411970" y="2963088"/>
              <a:ext cx="124124" cy="104077"/>
            </a:xfrm>
            <a:custGeom>
              <a:avLst/>
              <a:gdLst/>
              <a:ahLst/>
              <a:cxnLst/>
              <a:rect l="l" t="t" r="r" b="b"/>
              <a:pathLst>
                <a:path w="2749" h="2305" extrusionOk="0">
                  <a:moveTo>
                    <a:pt x="2749" y="0"/>
                  </a:moveTo>
                  <a:lnTo>
                    <a:pt x="177" y="2"/>
                  </a:lnTo>
                  <a:cubicBezTo>
                    <a:pt x="79" y="2"/>
                    <a:pt x="1" y="79"/>
                    <a:pt x="1" y="176"/>
                  </a:cubicBezTo>
                  <a:lnTo>
                    <a:pt x="1" y="2130"/>
                  </a:lnTo>
                  <a:cubicBezTo>
                    <a:pt x="1" y="2226"/>
                    <a:pt x="79" y="2305"/>
                    <a:pt x="177" y="2305"/>
                  </a:cubicBezTo>
                  <a:lnTo>
                    <a:pt x="1522" y="2305"/>
                  </a:lnTo>
                  <a:lnTo>
                    <a:pt x="2749" y="0"/>
                  </a:lnTo>
                  <a:close/>
                </a:path>
              </a:pathLst>
            </a:custGeom>
            <a:grpFill/>
            <a:ln>
              <a:noFill/>
            </a:ln>
          </p:spPr>
          <p:txBody>
            <a:bodyPr spcFirstLastPara="1" wrap="square" lIns="75600" tIns="75600" rIns="75600" bIns="75600" anchor="ctr" anchorCtr="0">
              <a:noAutofit/>
            </a:bodyPr>
            <a:lstStyle/>
            <a:p>
              <a:endParaRPr sz="1158"/>
            </a:p>
          </p:txBody>
        </p:sp>
        <p:sp>
          <p:nvSpPr>
            <p:cNvPr id="12" name="Google Shape;11495;p84">
              <a:extLst>
                <a:ext uri="{FF2B5EF4-FFF2-40B4-BE49-F238E27FC236}">
                  <a16:creationId xmlns:a16="http://schemas.microsoft.com/office/drawing/2014/main" id="{B7331A09-B573-0135-EEBF-D9EFFAA449E9}"/>
                </a:ext>
              </a:extLst>
            </p:cNvPr>
            <p:cNvSpPr/>
            <p:nvPr/>
          </p:nvSpPr>
          <p:spPr>
            <a:xfrm>
              <a:off x="4496946" y="2963133"/>
              <a:ext cx="79920" cy="104031"/>
            </a:xfrm>
            <a:custGeom>
              <a:avLst/>
              <a:gdLst/>
              <a:ahLst/>
              <a:cxnLst/>
              <a:rect l="l" t="t" r="r" b="b"/>
              <a:pathLst>
                <a:path w="1770" h="2304" extrusionOk="0">
                  <a:moveTo>
                    <a:pt x="1227" y="1"/>
                  </a:moveTo>
                  <a:lnTo>
                    <a:pt x="0" y="2304"/>
                  </a:lnTo>
                  <a:lnTo>
                    <a:pt x="542" y="2304"/>
                  </a:lnTo>
                  <a:lnTo>
                    <a:pt x="1770" y="1"/>
                  </a:lnTo>
                  <a:close/>
                </a:path>
              </a:pathLst>
            </a:custGeom>
            <a:grpFill/>
            <a:ln>
              <a:noFill/>
            </a:ln>
          </p:spPr>
          <p:txBody>
            <a:bodyPr spcFirstLastPara="1" wrap="square" lIns="75600" tIns="75600" rIns="75600" bIns="75600" anchor="ctr" anchorCtr="0">
              <a:noAutofit/>
            </a:bodyPr>
            <a:lstStyle/>
            <a:p>
              <a:endParaRPr sz="1158"/>
            </a:p>
          </p:txBody>
        </p:sp>
        <p:sp>
          <p:nvSpPr>
            <p:cNvPr id="13" name="Google Shape;11496;p84">
              <a:extLst>
                <a:ext uri="{FF2B5EF4-FFF2-40B4-BE49-F238E27FC236}">
                  <a16:creationId xmlns:a16="http://schemas.microsoft.com/office/drawing/2014/main" id="{63495C24-2B16-ECD6-9F78-F02197C6945C}"/>
                </a:ext>
              </a:extLst>
            </p:cNvPr>
            <p:cNvSpPr/>
            <p:nvPr/>
          </p:nvSpPr>
          <p:spPr>
            <a:xfrm>
              <a:off x="4537628" y="2963133"/>
              <a:ext cx="79965" cy="104031"/>
            </a:xfrm>
            <a:custGeom>
              <a:avLst/>
              <a:gdLst/>
              <a:ahLst/>
              <a:cxnLst/>
              <a:rect l="l" t="t" r="r" b="b"/>
              <a:pathLst>
                <a:path w="1771" h="2304" extrusionOk="0">
                  <a:moveTo>
                    <a:pt x="1229" y="1"/>
                  </a:moveTo>
                  <a:lnTo>
                    <a:pt x="1" y="2304"/>
                  </a:lnTo>
                  <a:lnTo>
                    <a:pt x="544" y="2304"/>
                  </a:lnTo>
                  <a:lnTo>
                    <a:pt x="1770" y="1"/>
                  </a:lnTo>
                  <a:close/>
                </a:path>
              </a:pathLst>
            </a:custGeom>
            <a:grpFill/>
            <a:ln>
              <a:noFill/>
            </a:ln>
          </p:spPr>
          <p:txBody>
            <a:bodyPr spcFirstLastPara="1" wrap="square" lIns="75600" tIns="75600" rIns="75600" bIns="75600" anchor="ctr" anchorCtr="0">
              <a:noAutofit/>
            </a:bodyPr>
            <a:lstStyle/>
            <a:p>
              <a:endParaRPr sz="1158"/>
            </a:p>
          </p:txBody>
        </p:sp>
      </p:grpSp>
      <p:sp>
        <p:nvSpPr>
          <p:cNvPr id="14" name="頁尾版面配置區 13">
            <a:extLst>
              <a:ext uri="{FF2B5EF4-FFF2-40B4-BE49-F238E27FC236}">
                <a16:creationId xmlns:a16="http://schemas.microsoft.com/office/drawing/2014/main" id="{6E151BAC-CC97-3FA7-5BB0-2F798168E2B0}"/>
              </a:ext>
            </a:extLst>
          </p:cNvPr>
          <p:cNvSpPr>
            <a:spLocks noGrp="1"/>
          </p:cNvSpPr>
          <p:nvPr>
            <p:ph type="ftr" sz="quarter" idx="11"/>
          </p:nvPr>
        </p:nvSpPr>
        <p:spPr>
          <a:xfrm>
            <a:off x="7166169" y="9849061"/>
            <a:ext cx="2772463" cy="569325"/>
          </a:xfrm>
        </p:spPr>
        <p:txBody>
          <a:bodyPr/>
          <a:lstStyle/>
          <a:p>
            <a:r>
              <a:rPr kumimoji="0" lang="en-US" sz="1800" dirty="0"/>
              <a:t>1</a:t>
            </a:r>
            <a:r>
              <a:rPr lang="en-US" altLang="zh-TW" sz="1800" dirty="0"/>
              <a:t>2</a:t>
            </a:r>
            <a:endParaRPr kumimoji="0" lang="en-US" sz="1800" dirty="0"/>
          </a:p>
        </p:txBody>
      </p:sp>
      <p:pic>
        <p:nvPicPr>
          <p:cNvPr id="16" name="圖片 15" descr="一張含有 服裝, 戶外, 文字, 男人 的圖片&#10;&#10;自動產生的描述">
            <a:extLst>
              <a:ext uri="{FF2B5EF4-FFF2-40B4-BE49-F238E27FC236}">
                <a16:creationId xmlns:a16="http://schemas.microsoft.com/office/drawing/2014/main" id="{5E41B576-C44F-D97B-4A6A-69B00191B8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871" y="4410836"/>
            <a:ext cx="2999514" cy="2160000"/>
          </a:xfrm>
          <a:prstGeom prst="rect">
            <a:avLst/>
          </a:prstGeom>
        </p:spPr>
      </p:pic>
      <p:pic>
        <p:nvPicPr>
          <p:cNvPr id="20" name="圖片 19" descr="一張含有 服裝, 男人, 人員, 群組 的圖片&#10;&#10;自動產生的描述">
            <a:extLst>
              <a:ext uri="{FF2B5EF4-FFF2-40B4-BE49-F238E27FC236}">
                <a16:creationId xmlns:a16="http://schemas.microsoft.com/office/drawing/2014/main" id="{46CDBA8C-1F59-CA81-2246-10F1534302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1834" y="4410836"/>
            <a:ext cx="2827199" cy="2160000"/>
          </a:xfrm>
          <a:prstGeom prst="rect">
            <a:avLst/>
          </a:prstGeom>
        </p:spPr>
      </p:pic>
    </p:spTree>
    <p:extLst>
      <p:ext uri="{BB962C8B-B14F-4D97-AF65-F5344CB8AC3E}">
        <p14:creationId xmlns:p14="http://schemas.microsoft.com/office/powerpoint/2010/main" val="3516408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id="{58C495A9-7BF6-CCF7-6D9A-CE1C8F677E1C}"/>
              </a:ext>
            </a:extLst>
          </p:cNvPr>
          <p:cNvSpPr txBox="1"/>
          <p:nvPr/>
        </p:nvSpPr>
        <p:spPr>
          <a:xfrm>
            <a:off x="0" y="10141387"/>
            <a:ext cx="2608369" cy="276999"/>
          </a:xfrm>
          <a:prstGeom prst="rect">
            <a:avLst/>
          </a:prstGeom>
          <a:noFill/>
        </p:spPr>
        <p:txBody>
          <a:bodyPr wrap="square" rtlCol="0">
            <a:spAutoFit/>
          </a:bodyPr>
          <a:lstStyle/>
          <a:p>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水保技師電子報 月刊 第</a:t>
            </a:r>
            <a:r>
              <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rPr>
              <a:t>54</a:t>
            </a:r>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期</a:t>
            </a:r>
            <a:endPar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endParaRPr>
          </a:p>
        </p:txBody>
      </p:sp>
      <p:grpSp>
        <p:nvGrpSpPr>
          <p:cNvPr id="12" name="Google Shape;11492;p84">
            <a:extLst>
              <a:ext uri="{FF2B5EF4-FFF2-40B4-BE49-F238E27FC236}">
                <a16:creationId xmlns:a16="http://schemas.microsoft.com/office/drawing/2014/main" id="{33FC3ACF-F08C-92B8-78DA-E51C4AE0BF37}"/>
              </a:ext>
            </a:extLst>
          </p:cNvPr>
          <p:cNvGrpSpPr/>
          <p:nvPr/>
        </p:nvGrpSpPr>
        <p:grpSpPr>
          <a:xfrm>
            <a:off x="0" y="10437876"/>
            <a:ext cx="2162315" cy="62982"/>
            <a:chOff x="4411970" y="2962952"/>
            <a:chExt cx="706544" cy="104212"/>
          </a:xfrm>
          <a:solidFill>
            <a:schemeClr val="accent1">
              <a:lumMod val="20000"/>
              <a:lumOff val="80000"/>
            </a:schemeClr>
          </a:solidFill>
        </p:grpSpPr>
        <p:sp>
          <p:nvSpPr>
            <p:cNvPr id="13" name="Google Shape;11493;p84">
              <a:extLst>
                <a:ext uri="{FF2B5EF4-FFF2-40B4-BE49-F238E27FC236}">
                  <a16:creationId xmlns:a16="http://schemas.microsoft.com/office/drawing/2014/main" id="{C5F47A61-CCA1-6816-3D9A-78F53F863498}"/>
                </a:ext>
              </a:extLst>
            </p:cNvPr>
            <p:cNvSpPr/>
            <p:nvPr/>
          </p:nvSpPr>
          <p:spPr>
            <a:xfrm>
              <a:off x="4583864" y="2962952"/>
              <a:ext cx="534651" cy="104077"/>
            </a:xfrm>
            <a:custGeom>
              <a:avLst/>
              <a:gdLst/>
              <a:ahLst/>
              <a:cxnLst/>
              <a:rect l="l" t="t" r="r" b="b"/>
              <a:pathLst>
                <a:path w="11841" h="2305" extrusionOk="0">
                  <a:moveTo>
                    <a:pt x="1155" y="0"/>
                  </a:moveTo>
                  <a:lnTo>
                    <a:pt x="0" y="2304"/>
                  </a:lnTo>
                  <a:lnTo>
                    <a:pt x="11410" y="2304"/>
                  </a:lnTo>
                  <a:lnTo>
                    <a:pt x="11840" y="1153"/>
                  </a:lnTo>
                  <a:lnTo>
                    <a:pt x="11410" y="0"/>
                  </a:lnTo>
                  <a:close/>
                </a:path>
              </a:pathLst>
            </a:custGeom>
            <a:grpFill/>
            <a:ln>
              <a:noFill/>
            </a:ln>
          </p:spPr>
          <p:txBody>
            <a:bodyPr spcFirstLastPara="1" wrap="square" lIns="75600" tIns="75600" rIns="75600" bIns="75600" anchor="ctr" anchorCtr="0">
              <a:noAutofit/>
            </a:bodyPr>
            <a:lstStyle/>
            <a:p>
              <a:endParaRPr sz="1158"/>
            </a:p>
          </p:txBody>
        </p:sp>
        <p:sp>
          <p:nvSpPr>
            <p:cNvPr id="14" name="Google Shape;11494;p84">
              <a:extLst>
                <a:ext uri="{FF2B5EF4-FFF2-40B4-BE49-F238E27FC236}">
                  <a16:creationId xmlns:a16="http://schemas.microsoft.com/office/drawing/2014/main" id="{E05BFA6D-3623-61A2-6740-07418CC92C56}"/>
                </a:ext>
              </a:extLst>
            </p:cNvPr>
            <p:cNvSpPr/>
            <p:nvPr/>
          </p:nvSpPr>
          <p:spPr>
            <a:xfrm>
              <a:off x="4411970" y="2963088"/>
              <a:ext cx="124124" cy="104077"/>
            </a:xfrm>
            <a:custGeom>
              <a:avLst/>
              <a:gdLst/>
              <a:ahLst/>
              <a:cxnLst/>
              <a:rect l="l" t="t" r="r" b="b"/>
              <a:pathLst>
                <a:path w="2749" h="2305" extrusionOk="0">
                  <a:moveTo>
                    <a:pt x="2749" y="0"/>
                  </a:moveTo>
                  <a:lnTo>
                    <a:pt x="177" y="2"/>
                  </a:lnTo>
                  <a:cubicBezTo>
                    <a:pt x="79" y="2"/>
                    <a:pt x="1" y="79"/>
                    <a:pt x="1" y="176"/>
                  </a:cubicBezTo>
                  <a:lnTo>
                    <a:pt x="1" y="2130"/>
                  </a:lnTo>
                  <a:cubicBezTo>
                    <a:pt x="1" y="2226"/>
                    <a:pt x="79" y="2305"/>
                    <a:pt x="177" y="2305"/>
                  </a:cubicBezTo>
                  <a:lnTo>
                    <a:pt x="1522" y="2305"/>
                  </a:lnTo>
                  <a:lnTo>
                    <a:pt x="2749" y="0"/>
                  </a:lnTo>
                  <a:close/>
                </a:path>
              </a:pathLst>
            </a:custGeom>
            <a:grpFill/>
            <a:ln>
              <a:noFill/>
            </a:ln>
          </p:spPr>
          <p:txBody>
            <a:bodyPr spcFirstLastPara="1" wrap="square" lIns="75600" tIns="75600" rIns="75600" bIns="75600" anchor="ctr" anchorCtr="0">
              <a:noAutofit/>
            </a:bodyPr>
            <a:lstStyle/>
            <a:p>
              <a:endParaRPr sz="1158"/>
            </a:p>
          </p:txBody>
        </p:sp>
        <p:sp>
          <p:nvSpPr>
            <p:cNvPr id="15" name="Google Shape;11495;p84">
              <a:extLst>
                <a:ext uri="{FF2B5EF4-FFF2-40B4-BE49-F238E27FC236}">
                  <a16:creationId xmlns:a16="http://schemas.microsoft.com/office/drawing/2014/main" id="{8C0F8E82-5603-6BEA-374C-694BDF51C7C3}"/>
                </a:ext>
              </a:extLst>
            </p:cNvPr>
            <p:cNvSpPr/>
            <p:nvPr/>
          </p:nvSpPr>
          <p:spPr>
            <a:xfrm>
              <a:off x="4496946" y="2963133"/>
              <a:ext cx="79920" cy="104031"/>
            </a:xfrm>
            <a:custGeom>
              <a:avLst/>
              <a:gdLst/>
              <a:ahLst/>
              <a:cxnLst/>
              <a:rect l="l" t="t" r="r" b="b"/>
              <a:pathLst>
                <a:path w="1770" h="2304" extrusionOk="0">
                  <a:moveTo>
                    <a:pt x="1227" y="1"/>
                  </a:moveTo>
                  <a:lnTo>
                    <a:pt x="0" y="2304"/>
                  </a:lnTo>
                  <a:lnTo>
                    <a:pt x="542" y="2304"/>
                  </a:lnTo>
                  <a:lnTo>
                    <a:pt x="1770" y="1"/>
                  </a:lnTo>
                  <a:close/>
                </a:path>
              </a:pathLst>
            </a:custGeom>
            <a:grpFill/>
            <a:ln>
              <a:noFill/>
            </a:ln>
          </p:spPr>
          <p:txBody>
            <a:bodyPr spcFirstLastPara="1" wrap="square" lIns="75600" tIns="75600" rIns="75600" bIns="75600" anchor="ctr" anchorCtr="0">
              <a:noAutofit/>
            </a:bodyPr>
            <a:lstStyle/>
            <a:p>
              <a:endParaRPr sz="1158"/>
            </a:p>
          </p:txBody>
        </p:sp>
        <p:sp>
          <p:nvSpPr>
            <p:cNvPr id="16" name="Google Shape;11496;p84">
              <a:extLst>
                <a:ext uri="{FF2B5EF4-FFF2-40B4-BE49-F238E27FC236}">
                  <a16:creationId xmlns:a16="http://schemas.microsoft.com/office/drawing/2014/main" id="{C02A6FCC-821B-53F0-6CD6-FA279EBD23FB}"/>
                </a:ext>
              </a:extLst>
            </p:cNvPr>
            <p:cNvSpPr/>
            <p:nvPr/>
          </p:nvSpPr>
          <p:spPr>
            <a:xfrm>
              <a:off x="4537628" y="2963133"/>
              <a:ext cx="79965" cy="104031"/>
            </a:xfrm>
            <a:custGeom>
              <a:avLst/>
              <a:gdLst/>
              <a:ahLst/>
              <a:cxnLst/>
              <a:rect l="l" t="t" r="r" b="b"/>
              <a:pathLst>
                <a:path w="1771" h="2304" extrusionOk="0">
                  <a:moveTo>
                    <a:pt x="1229" y="1"/>
                  </a:moveTo>
                  <a:lnTo>
                    <a:pt x="1" y="2304"/>
                  </a:lnTo>
                  <a:lnTo>
                    <a:pt x="544" y="2304"/>
                  </a:lnTo>
                  <a:lnTo>
                    <a:pt x="1770" y="1"/>
                  </a:lnTo>
                  <a:close/>
                </a:path>
              </a:pathLst>
            </a:custGeom>
            <a:grpFill/>
            <a:ln>
              <a:noFill/>
            </a:ln>
          </p:spPr>
          <p:txBody>
            <a:bodyPr spcFirstLastPara="1" wrap="square" lIns="75600" tIns="75600" rIns="75600" bIns="75600" anchor="ctr" anchorCtr="0">
              <a:noAutofit/>
            </a:bodyPr>
            <a:lstStyle/>
            <a:p>
              <a:endParaRPr sz="1158"/>
            </a:p>
          </p:txBody>
        </p:sp>
      </p:grpSp>
      <p:sp>
        <p:nvSpPr>
          <p:cNvPr id="3" name="頁尾版面配置區 2">
            <a:extLst>
              <a:ext uri="{FF2B5EF4-FFF2-40B4-BE49-F238E27FC236}">
                <a16:creationId xmlns:a16="http://schemas.microsoft.com/office/drawing/2014/main" id="{CB611212-1ABB-EE0D-23FE-F12BB813A82A}"/>
              </a:ext>
            </a:extLst>
          </p:cNvPr>
          <p:cNvSpPr>
            <a:spLocks noGrp="1"/>
          </p:cNvSpPr>
          <p:nvPr>
            <p:ph type="ftr" sz="quarter" idx="11"/>
          </p:nvPr>
        </p:nvSpPr>
        <p:spPr>
          <a:xfrm>
            <a:off x="7165007" y="9889943"/>
            <a:ext cx="2772463" cy="569325"/>
          </a:xfrm>
        </p:spPr>
        <p:txBody>
          <a:bodyPr/>
          <a:lstStyle/>
          <a:p>
            <a:r>
              <a:rPr kumimoji="0" lang="en-US" altLang="zh-TW" sz="1800" dirty="0"/>
              <a:t>13</a:t>
            </a:r>
            <a:endParaRPr kumimoji="0" lang="en-US" sz="1800" dirty="0"/>
          </a:p>
        </p:txBody>
      </p:sp>
      <p:sp>
        <p:nvSpPr>
          <p:cNvPr id="5" name="文字方塊 4">
            <a:extLst>
              <a:ext uri="{FF2B5EF4-FFF2-40B4-BE49-F238E27FC236}">
                <a16:creationId xmlns:a16="http://schemas.microsoft.com/office/drawing/2014/main" id="{3A4F625F-1C4C-F4B5-6408-0C2EB3EB7B6C}"/>
              </a:ext>
            </a:extLst>
          </p:cNvPr>
          <p:cNvSpPr txBox="1"/>
          <p:nvPr/>
        </p:nvSpPr>
        <p:spPr>
          <a:xfrm>
            <a:off x="524601" y="1386260"/>
            <a:ext cx="6512059" cy="8808950"/>
          </a:xfrm>
          <a:prstGeom prst="rect">
            <a:avLst/>
          </a:prstGeom>
          <a:noFill/>
        </p:spPr>
        <p:txBody>
          <a:bodyPr wrap="square" rtlCol="0">
            <a:spAutoFit/>
          </a:bodyPr>
          <a:lstStyle/>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或許有人認為，</a:t>
            </a:r>
          </a:p>
          <a:p>
            <a:pPr>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過去的那些社會或學生運動不過是</a:t>
            </a:r>
            <a:b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b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老調牙的論調，</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何苦再掀出來？</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然而當年對各項訴求的激進態度放到今天，</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我們</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是否比前輩們更為理性、更能看清事情的本質？</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包含在局勢的判斷、訊息的信任、法規的制定、對教育的看法等，</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某些因循、某些過激</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某些陳腐、某些離經</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某些舊思維、某些新問題</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都再再顯示當今面臨的挑戰絕不比百餘年前少，</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姑且不論個人在國際與兩岸局勢的無能為力，</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單單就教育、疫情、放休假、通貨膨脹</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乃至與專門職業的服務（技師就是這一類</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說實在，</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我們仍然難以跳脫窠臼與桎梏。</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以下就假借五四運動的情懷，</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來簡單檢視這五項切身相關的子題。</a:t>
            </a:r>
          </a:p>
          <a:p>
            <a:pPr algn="just">
              <a:lnSpc>
                <a:spcPts val="2200"/>
              </a:lnSpc>
            </a:pPr>
            <a:endPar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endParaRP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一、教育</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所謂「教育是百年大計」，</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那麼三五十年的時間節點</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剛好可以做為檢核點，</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筆者年近五十，</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孩子也仍在義務教育階段，</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因此比對自己當年與孩子現今的教育環境，</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不禁要問</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教育環境有變得讓孩子更理解學習帶來的快樂嗎？</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有讓孩子更瞭解如何減輕同儕之間的競爭壓力嗎？</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教師有能力找出孩子的興趣與專長進而鼓勵發展嗎？</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知識來源與載體的多元化是否能減輕紙本載體的重量？</a:t>
            </a:r>
          </a:p>
        </p:txBody>
      </p:sp>
      <p:pic>
        <p:nvPicPr>
          <p:cNvPr id="4" name="圖片 3" descr="一張含有 靜物攝影, 蝴蝶, 黑與白 的圖片&#10;&#10;自動產生的描述">
            <a:extLst>
              <a:ext uri="{FF2B5EF4-FFF2-40B4-BE49-F238E27FC236}">
                <a16:creationId xmlns:a16="http://schemas.microsoft.com/office/drawing/2014/main" id="{B95CC685-384C-9331-156D-C5EE629C5E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5007" y="7992724"/>
            <a:ext cx="2160000" cy="1620000"/>
          </a:xfrm>
          <a:prstGeom prst="rect">
            <a:avLst/>
          </a:prstGeom>
        </p:spPr>
      </p:pic>
      <p:pic>
        <p:nvPicPr>
          <p:cNvPr id="17" name="圖片 16" descr="一張含有 黑與白, 服裝, 人員, 人的臉孔 的圖片&#10;&#10;自動產生的描述">
            <a:extLst>
              <a:ext uri="{FF2B5EF4-FFF2-40B4-BE49-F238E27FC236}">
                <a16:creationId xmlns:a16="http://schemas.microsoft.com/office/drawing/2014/main" id="{7C496AC8-52DF-8884-822B-7B3929D06B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005007" y="3726700"/>
            <a:ext cx="2160000" cy="3240000"/>
          </a:xfrm>
          <a:prstGeom prst="rect">
            <a:avLst/>
          </a:prstGeom>
        </p:spPr>
      </p:pic>
    </p:spTree>
    <p:extLst>
      <p:ext uri="{BB962C8B-B14F-4D97-AF65-F5344CB8AC3E}">
        <p14:creationId xmlns:p14="http://schemas.microsoft.com/office/powerpoint/2010/main" val="1440789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id="{58C495A9-7BF6-CCF7-6D9A-CE1C8F677E1C}"/>
              </a:ext>
            </a:extLst>
          </p:cNvPr>
          <p:cNvSpPr txBox="1"/>
          <p:nvPr/>
        </p:nvSpPr>
        <p:spPr>
          <a:xfrm>
            <a:off x="0" y="10141387"/>
            <a:ext cx="2608369" cy="276999"/>
          </a:xfrm>
          <a:prstGeom prst="rect">
            <a:avLst/>
          </a:prstGeom>
          <a:noFill/>
        </p:spPr>
        <p:txBody>
          <a:bodyPr wrap="square" rtlCol="0">
            <a:spAutoFit/>
          </a:bodyPr>
          <a:lstStyle/>
          <a:p>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水保技師電子報 月刊 第</a:t>
            </a:r>
            <a:r>
              <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rPr>
              <a:t>54</a:t>
            </a:r>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期</a:t>
            </a:r>
            <a:endPar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endParaRPr>
          </a:p>
        </p:txBody>
      </p:sp>
      <p:grpSp>
        <p:nvGrpSpPr>
          <p:cNvPr id="12" name="Google Shape;11492;p84">
            <a:extLst>
              <a:ext uri="{FF2B5EF4-FFF2-40B4-BE49-F238E27FC236}">
                <a16:creationId xmlns:a16="http://schemas.microsoft.com/office/drawing/2014/main" id="{33FC3ACF-F08C-92B8-78DA-E51C4AE0BF37}"/>
              </a:ext>
            </a:extLst>
          </p:cNvPr>
          <p:cNvGrpSpPr/>
          <p:nvPr/>
        </p:nvGrpSpPr>
        <p:grpSpPr>
          <a:xfrm>
            <a:off x="0" y="10437876"/>
            <a:ext cx="2162315" cy="62982"/>
            <a:chOff x="4411970" y="2962952"/>
            <a:chExt cx="706544" cy="104212"/>
          </a:xfrm>
          <a:solidFill>
            <a:schemeClr val="accent1">
              <a:lumMod val="20000"/>
              <a:lumOff val="80000"/>
            </a:schemeClr>
          </a:solidFill>
        </p:grpSpPr>
        <p:sp>
          <p:nvSpPr>
            <p:cNvPr id="13" name="Google Shape;11493;p84">
              <a:extLst>
                <a:ext uri="{FF2B5EF4-FFF2-40B4-BE49-F238E27FC236}">
                  <a16:creationId xmlns:a16="http://schemas.microsoft.com/office/drawing/2014/main" id="{C5F47A61-CCA1-6816-3D9A-78F53F863498}"/>
                </a:ext>
              </a:extLst>
            </p:cNvPr>
            <p:cNvSpPr/>
            <p:nvPr/>
          </p:nvSpPr>
          <p:spPr>
            <a:xfrm>
              <a:off x="4583864" y="2962952"/>
              <a:ext cx="534651" cy="104077"/>
            </a:xfrm>
            <a:custGeom>
              <a:avLst/>
              <a:gdLst/>
              <a:ahLst/>
              <a:cxnLst/>
              <a:rect l="l" t="t" r="r" b="b"/>
              <a:pathLst>
                <a:path w="11841" h="2305" extrusionOk="0">
                  <a:moveTo>
                    <a:pt x="1155" y="0"/>
                  </a:moveTo>
                  <a:lnTo>
                    <a:pt x="0" y="2304"/>
                  </a:lnTo>
                  <a:lnTo>
                    <a:pt x="11410" y="2304"/>
                  </a:lnTo>
                  <a:lnTo>
                    <a:pt x="11840" y="1153"/>
                  </a:lnTo>
                  <a:lnTo>
                    <a:pt x="11410" y="0"/>
                  </a:lnTo>
                  <a:close/>
                </a:path>
              </a:pathLst>
            </a:custGeom>
            <a:grpFill/>
            <a:ln>
              <a:noFill/>
            </a:ln>
          </p:spPr>
          <p:txBody>
            <a:bodyPr spcFirstLastPara="1" wrap="square" lIns="75600" tIns="75600" rIns="75600" bIns="75600" anchor="ctr" anchorCtr="0">
              <a:noAutofit/>
            </a:bodyPr>
            <a:lstStyle/>
            <a:p>
              <a:endParaRPr sz="1158"/>
            </a:p>
          </p:txBody>
        </p:sp>
        <p:sp>
          <p:nvSpPr>
            <p:cNvPr id="14" name="Google Shape;11494;p84">
              <a:extLst>
                <a:ext uri="{FF2B5EF4-FFF2-40B4-BE49-F238E27FC236}">
                  <a16:creationId xmlns:a16="http://schemas.microsoft.com/office/drawing/2014/main" id="{E05BFA6D-3623-61A2-6740-07418CC92C56}"/>
                </a:ext>
              </a:extLst>
            </p:cNvPr>
            <p:cNvSpPr/>
            <p:nvPr/>
          </p:nvSpPr>
          <p:spPr>
            <a:xfrm>
              <a:off x="4411970" y="2963088"/>
              <a:ext cx="124124" cy="104077"/>
            </a:xfrm>
            <a:custGeom>
              <a:avLst/>
              <a:gdLst/>
              <a:ahLst/>
              <a:cxnLst/>
              <a:rect l="l" t="t" r="r" b="b"/>
              <a:pathLst>
                <a:path w="2749" h="2305" extrusionOk="0">
                  <a:moveTo>
                    <a:pt x="2749" y="0"/>
                  </a:moveTo>
                  <a:lnTo>
                    <a:pt x="177" y="2"/>
                  </a:lnTo>
                  <a:cubicBezTo>
                    <a:pt x="79" y="2"/>
                    <a:pt x="1" y="79"/>
                    <a:pt x="1" y="176"/>
                  </a:cubicBezTo>
                  <a:lnTo>
                    <a:pt x="1" y="2130"/>
                  </a:lnTo>
                  <a:cubicBezTo>
                    <a:pt x="1" y="2226"/>
                    <a:pt x="79" y="2305"/>
                    <a:pt x="177" y="2305"/>
                  </a:cubicBezTo>
                  <a:lnTo>
                    <a:pt x="1522" y="2305"/>
                  </a:lnTo>
                  <a:lnTo>
                    <a:pt x="2749" y="0"/>
                  </a:lnTo>
                  <a:close/>
                </a:path>
              </a:pathLst>
            </a:custGeom>
            <a:grpFill/>
            <a:ln>
              <a:noFill/>
            </a:ln>
          </p:spPr>
          <p:txBody>
            <a:bodyPr spcFirstLastPara="1" wrap="square" lIns="75600" tIns="75600" rIns="75600" bIns="75600" anchor="ctr" anchorCtr="0">
              <a:noAutofit/>
            </a:bodyPr>
            <a:lstStyle/>
            <a:p>
              <a:endParaRPr sz="1158"/>
            </a:p>
          </p:txBody>
        </p:sp>
        <p:sp>
          <p:nvSpPr>
            <p:cNvPr id="15" name="Google Shape;11495;p84">
              <a:extLst>
                <a:ext uri="{FF2B5EF4-FFF2-40B4-BE49-F238E27FC236}">
                  <a16:creationId xmlns:a16="http://schemas.microsoft.com/office/drawing/2014/main" id="{8C0F8E82-5603-6BEA-374C-694BDF51C7C3}"/>
                </a:ext>
              </a:extLst>
            </p:cNvPr>
            <p:cNvSpPr/>
            <p:nvPr/>
          </p:nvSpPr>
          <p:spPr>
            <a:xfrm>
              <a:off x="4496946" y="2963133"/>
              <a:ext cx="79920" cy="104031"/>
            </a:xfrm>
            <a:custGeom>
              <a:avLst/>
              <a:gdLst/>
              <a:ahLst/>
              <a:cxnLst/>
              <a:rect l="l" t="t" r="r" b="b"/>
              <a:pathLst>
                <a:path w="1770" h="2304" extrusionOk="0">
                  <a:moveTo>
                    <a:pt x="1227" y="1"/>
                  </a:moveTo>
                  <a:lnTo>
                    <a:pt x="0" y="2304"/>
                  </a:lnTo>
                  <a:lnTo>
                    <a:pt x="542" y="2304"/>
                  </a:lnTo>
                  <a:lnTo>
                    <a:pt x="1770" y="1"/>
                  </a:lnTo>
                  <a:close/>
                </a:path>
              </a:pathLst>
            </a:custGeom>
            <a:grpFill/>
            <a:ln>
              <a:noFill/>
            </a:ln>
          </p:spPr>
          <p:txBody>
            <a:bodyPr spcFirstLastPara="1" wrap="square" lIns="75600" tIns="75600" rIns="75600" bIns="75600" anchor="ctr" anchorCtr="0">
              <a:noAutofit/>
            </a:bodyPr>
            <a:lstStyle/>
            <a:p>
              <a:endParaRPr sz="1158"/>
            </a:p>
          </p:txBody>
        </p:sp>
        <p:sp>
          <p:nvSpPr>
            <p:cNvPr id="16" name="Google Shape;11496;p84">
              <a:extLst>
                <a:ext uri="{FF2B5EF4-FFF2-40B4-BE49-F238E27FC236}">
                  <a16:creationId xmlns:a16="http://schemas.microsoft.com/office/drawing/2014/main" id="{C02A6FCC-821B-53F0-6CD6-FA279EBD23FB}"/>
                </a:ext>
              </a:extLst>
            </p:cNvPr>
            <p:cNvSpPr/>
            <p:nvPr/>
          </p:nvSpPr>
          <p:spPr>
            <a:xfrm>
              <a:off x="4537628" y="2963133"/>
              <a:ext cx="79965" cy="104031"/>
            </a:xfrm>
            <a:custGeom>
              <a:avLst/>
              <a:gdLst/>
              <a:ahLst/>
              <a:cxnLst/>
              <a:rect l="l" t="t" r="r" b="b"/>
              <a:pathLst>
                <a:path w="1771" h="2304" extrusionOk="0">
                  <a:moveTo>
                    <a:pt x="1229" y="1"/>
                  </a:moveTo>
                  <a:lnTo>
                    <a:pt x="1" y="2304"/>
                  </a:lnTo>
                  <a:lnTo>
                    <a:pt x="544" y="2304"/>
                  </a:lnTo>
                  <a:lnTo>
                    <a:pt x="1770" y="1"/>
                  </a:lnTo>
                  <a:close/>
                </a:path>
              </a:pathLst>
            </a:custGeom>
            <a:grpFill/>
            <a:ln>
              <a:noFill/>
            </a:ln>
          </p:spPr>
          <p:txBody>
            <a:bodyPr spcFirstLastPara="1" wrap="square" lIns="75600" tIns="75600" rIns="75600" bIns="75600" anchor="ctr" anchorCtr="0">
              <a:noAutofit/>
            </a:bodyPr>
            <a:lstStyle/>
            <a:p>
              <a:endParaRPr sz="1158"/>
            </a:p>
          </p:txBody>
        </p:sp>
      </p:grpSp>
      <p:sp>
        <p:nvSpPr>
          <p:cNvPr id="3" name="頁尾版面配置區 2">
            <a:extLst>
              <a:ext uri="{FF2B5EF4-FFF2-40B4-BE49-F238E27FC236}">
                <a16:creationId xmlns:a16="http://schemas.microsoft.com/office/drawing/2014/main" id="{CB611212-1ABB-EE0D-23FE-F12BB813A82A}"/>
              </a:ext>
            </a:extLst>
          </p:cNvPr>
          <p:cNvSpPr>
            <a:spLocks noGrp="1"/>
          </p:cNvSpPr>
          <p:nvPr>
            <p:ph type="ftr" sz="quarter" idx="11"/>
          </p:nvPr>
        </p:nvSpPr>
        <p:spPr>
          <a:xfrm>
            <a:off x="7165007" y="9889943"/>
            <a:ext cx="2772463" cy="569325"/>
          </a:xfrm>
        </p:spPr>
        <p:txBody>
          <a:bodyPr/>
          <a:lstStyle/>
          <a:p>
            <a:r>
              <a:rPr kumimoji="0" lang="en-US" altLang="zh-TW" sz="1800" dirty="0"/>
              <a:t>14</a:t>
            </a:r>
            <a:endParaRPr kumimoji="0" lang="en-US" sz="1800" dirty="0"/>
          </a:p>
        </p:txBody>
      </p:sp>
      <p:sp>
        <p:nvSpPr>
          <p:cNvPr id="5" name="文字方塊 4">
            <a:extLst>
              <a:ext uri="{FF2B5EF4-FFF2-40B4-BE49-F238E27FC236}">
                <a16:creationId xmlns:a16="http://schemas.microsoft.com/office/drawing/2014/main" id="{3A4F625F-1C4C-F4B5-6408-0C2EB3EB7B6C}"/>
              </a:ext>
            </a:extLst>
          </p:cNvPr>
          <p:cNvSpPr txBox="1"/>
          <p:nvPr/>
        </p:nvSpPr>
        <p:spPr>
          <a:xfrm>
            <a:off x="524601" y="1386260"/>
            <a:ext cx="6512059" cy="7962564"/>
          </a:xfrm>
          <a:prstGeom prst="rect">
            <a:avLst/>
          </a:prstGeom>
          <a:noFill/>
        </p:spPr>
        <p:txBody>
          <a:bodyPr wrap="square" rtlCol="0">
            <a:spAutoFit/>
          </a:bodyPr>
          <a:lstStyle/>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知識的廣博與深入是否仍依賴過度的反覆練習來達成？</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「好好念書」是否仍是「出頭天」的唯一選項？</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冷門科系是否在益加多元化的社會中無立錐之地？</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「五子登科」是否反而羈絆一個人難以與世界人才合作？</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還有許多問題，</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尤其是過往因著工業與經濟發展而設計出來的教育體制，</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是否仍適用於當前全球化與國際環境變化的需求，</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筆者認為是個難解卻也必須面對的百年問題！</a:t>
            </a:r>
            <a:endPar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endParaRPr>
          </a:p>
          <a:p>
            <a:pPr algn="just">
              <a:lnSpc>
                <a:spcPts val="2200"/>
              </a:lnSpc>
            </a:pPr>
            <a:endPar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endParaRP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二、疫情</a:t>
            </a:r>
          </a:p>
          <a:p>
            <a:pPr>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說實在，</a:t>
            </a:r>
          </a:p>
          <a:p>
            <a:pPr>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疫情要來</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誰也擋不住，</a:t>
            </a:r>
          </a:p>
          <a:p>
            <a:pPr>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幾次大規模且致命的疫情</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都仰賴失敗經驗的累積，</a:t>
            </a:r>
          </a:p>
          <a:p>
            <a:pPr>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才逐步建立起因應的對策與機制，</a:t>
            </a:r>
          </a:p>
          <a:p>
            <a:pPr>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並且不斷地深化、不斷地與新科技新觀念結合，</a:t>
            </a:r>
          </a:p>
          <a:p>
            <a:pPr>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雖然本次新冠</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各國已逐漸走出，</a:t>
            </a:r>
          </a:p>
          <a:p>
            <a:pPr>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但再來一次會是什麼樣的病毒</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誰也無法知曉，</a:t>
            </a:r>
          </a:p>
          <a:p>
            <a:pPr>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其影響恐怕不亞於世界大戰。</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面對這個難以預測與監測的對手，</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我們是否有將之寫入基本教育的衛教與體能課程中？</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我們是否有充足的常備戰略物資以隨時因應？</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我們是否有保護自己、心憫天下的信念？</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我們是否有規劃相應的演習演練？</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而因著疫情引發的身心、教育、社會、經濟、政策、醫療、衛生、產業、物流、人力、就業等大跨度領域的需求，</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我們是否有應對的短中長期國家策略？</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值得您我的關心！</a:t>
            </a:r>
          </a:p>
          <a:p>
            <a:pPr algn="just">
              <a:lnSpc>
                <a:spcPts val="2200"/>
              </a:lnSpc>
            </a:pPr>
            <a:endPar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10" name="圖片 9" descr="一張含有 圓球, 淺粉藍, 青綠色, 水 的圖片&#10;&#10;自動產生的描述">
            <a:extLst>
              <a:ext uri="{FF2B5EF4-FFF2-40B4-BE49-F238E27FC236}">
                <a16:creationId xmlns:a16="http://schemas.microsoft.com/office/drawing/2014/main" id="{E34E7A10-391F-55D5-C4E3-38FC658B7D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6687" y="8380086"/>
            <a:ext cx="2926271" cy="2068203"/>
          </a:xfrm>
          <a:prstGeom prst="rect">
            <a:avLst/>
          </a:prstGeom>
        </p:spPr>
      </p:pic>
    </p:spTree>
    <p:extLst>
      <p:ext uri="{BB962C8B-B14F-4D97-AF65-F5344CB8AC3E}">
        <p14:creationId xmlns:p14="http://schemas.microsoft.com/office/powerpoint/2010/main" val="3212568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id="{58C495A9-7BF6-CCF7-6D9A-CE1C8F677E1C}"/>
              </a:ext>
            </a:extLst>
          </p:cNvPr>
          <p:cNvSpPr txBox="1"/>
          <p:nvPr/>
        </p:nvSpPr>
        <p:spPr>
          <a:xfrm>
            <a:off x="0" y="10141387"/>
            <a:ext cx="2608369" cy="276999"/>
          </a:xfrm>
          <a:prstGeom prst="rect">
            <a:avLst/>
          </a:prstGeom>
          <a:noFill/>
        </p:spPr>
        <p:txBody>
          <a:bodyPr wrap="square" rtlCol="0">
            <a:spAutoFit/>
          </a:bodyPr>
          <a:lstStyle/>
          <a:p>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水保技師電子報 月刊 第</a:t>
            </a:r>
            <a:r>
              <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rPr>
              <a:t>54</a:t>
            </a:r>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期</a:t>
            </a:r>
            <a:endPar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endParaRPr>
          </a:p>
        </p:txBody>
      </p:sp>
      <p:grpSp>
        <p:nvGrpSpPr>
          <p:cNvPr id="12" name="Google Shape;11492;p84">
            <a:extLst>
              <a:ext uri="{FF2B5EF4-FFF2-40B4-BE49-F238E27FC236}">
                <a16:creationId xmlns:a16="http://schemas.microsoft.com/office/drawing/2014/main" id="{33FC3ACF-F08C-92B8-78DA-E51C4AE0BF37}"/>
              </a:ext>
            </a:extLst>
          </p:cNvPr>
          <p:cNvGrpSpPr/>
          <p:nvPr/>
        </p:nvGrpSpPr>
        <p:grpSpPr>
          <a:xfrm>
            <a:off x="0" y="10437876"/>
            <a:ext cx="2162315" cy="62982"/>
            <a:chOff x="4411970" y="2962952"/>
            <a:chExt cx="706544" cy="104212"/>
          </a:xfrm>
          <a:solidFill>
            <a:schemeClr val="accent1">
              <a:lumMod val="20000"/>
              <a:lumOff val="80000"/>
            </a:schemeClr>
          </a:solidFill>
        </p:grpSpPr>
        <p:sp>
          <p:nvSpPr>
            <p:cNvPr id="13" name="Google Shape;11493;p84">
              <a:extLst>
                <a:ext uri="{FF2B5EF4-FFF2-40B4-BE49-F238E27FC236}">
                  <a16:creationId xmlns:a16="http://schemas.microsoft.com/office/drawing/2014/main" id="{C5F47A61-CCA1-6816-3D9A-78F53F863498}"/>
                </a:ext>
              </a:extLst>
            </p:cNvPr>
            <p:cNvSpPr/>
            <p:nvPr/>
          </p:nvSpPr>
          <p:spPr>
            <a:xfrm>
              <a:off x="4583864" y="2962952"/>
              <a:ext cx="534651" cy="104077"/>
            </a:xfrm>
            <a:custGeom>
              <a:avLst/>
              <a:gdLst/>
              <a:ahLst/>
              <a:cxnLst/>
              <a:rect l="l" t="t" r="r" b="b"/>
              <a:pathLst>
                <a:path w="11841" h="2305" extrusionOk="0">
                  <a:moveTo>
                    <a:pt x="1155" y="0"/>
                  </a:moveTo>
                  <a:lnTo>
                    <a:pt x="0" y="2304"/>
                  </a:lnTo>
                  <a:lnTo>
                    <a:pt x="11410" y="2304"/>
                  </a:lnTo>
                  <a:lnTo>
                    <a:pt x="11840" y="1153"/>
                  </a:lnTo>
                  <a:lnTo>
                    <a:pt x="11410" y="0"/>
                  </a:lnTo>
                  <a:close/>
                </a:path>
              </a:pathLst>
            </a:custGeom>
            <a:grpFill/>
            <a:ln>
              <a:noFill/>
            </a:ln>
          </p:spPr>
          <p:txBody>
            <a:bodyPr spcFirstLastPara="1" wrap="square" lIns="75600" tIns="75600" rIns="75600" bIns="75600" anchor="ctr" anchorCtr="0">
              <a:noAutofit/>
            </a:bodyPr>
            <a:lstStyle/>
            <a:p>
              <a:endParaRPr sz="1158"/>
            </a:p>
          </p:txBody>
        </p:sp>
        <p:sp>
          <p:nvSpPr>
            <p:cNvPr id="14" name="Google Shape;11494;p84">
              <a:extLst>
                <a:ext uri="{FF2B5EF4-FFF2-40B4-BE49-F238E27FC236}">
                  <a16:creationId xmlns:a16="http://schemas.microsoft.com/office/drawing/2014/main" id="{E05BFA6D-3623-61A2-6740-07418CC92C56}"/>
                </a:ext>
              </a:extLst>
            </p:cNvPr>
            <p:cNvSpPr/>
            <p:nvPr/>
          </p:nvSpPr>
          <p:spPr>
            <a:xfrm>
              <a:off x="4411970" y="2963088"/>
              <a:ext cx="124124" cy="104077"/>
            </a:xfrm>
            <a:custGeom>
              <a:avLst/>
              <a:gdLst/>
              <a:ahLst/>
              <a:cxnLst/>
              <a:rect l="l" t="t" r="r" b="b"/>
              <a:pathLst>
                <a:path w="2749" h="2305" extrusionOk="0">
                  <a:moveTo>
                    <a:pt x="2749" y="0"/>
                  </a:moveTo>
                  <a:lnTo>
                    <a:pt x="177" y="2"/>
                  </a:lnTo>
                  <a:cubicBezTo>
                    <a:pt x="79" y="2"/>
                    <a:pt x="1" y="79"/>
                    <a:pt x="1" y="176"/>
                  </a:cubicBezTo>
                  <a:lnTo>
                    <a:pt x="1" y="2130"/>
                  </a:lnTo>
                  <a:cubicBezTo>
                    <a:pt x="1" y="2226"/>
                    <a:pt x="79" y="2305"/>
                    <a:pt x="177" y="2305"/>
                  </a:cubicBezTo>
                  <a:lnTo>
                    <a:pt x="1522" y="2305"/>
                  </a:lnTo>
                  <a:lnTo>
                    <a:pt x="2749" y="0"/>
                  </a:lnTo>
                  <a:close/>
                </a:path>
              </a:pathLst>
            </a:custGeom>
            <a:grpFill/>
            <a:ln>
              <a:noFill/>
            </a:ln>
          </p:spPr>
          <p:txBody>
            <a:bodyPr spcFirstLastPara="1" wrap="square" lIns="75600" tIns="75600" rIns="75600" bIns="75600" anchor="ctr" anchorCtr="0">
              <a:noAutofit/>
            </a:bodyPr>
            <a:lstStyle/>
            <a:p>
              <a:endParaRPr sz="1158"/>
            </a:p>
          </p:txBody>
        </p:sp>
        <p:sp>
          <p:nvSpPr>
            <p:cNvPr id="15" name="Google Shape;11495;p84">
              <a:extLst>
                <a:ext uri="{FF2B5EF4-FFF2-40B4-BE49-F238E27FC236}">
                  <a16:creationId xmlns:a16="http://schemas.microsoft.com/office/drawing/2014/main" id="{8C0F8E82-5603-6BEA-374C-694BDF51C7C3}"/>
                </a:ext>
              </a:extLst>
            </p:cNvPr>
            <p:cNvSpPr/>
            <p:nvPr/>
          </p:nvSpPr>
          <p:spPr>
            <a:xfrm>
              <a:off x="4496946" y="2963133"/>
              <a:ext cx="79920" cy="104031"/>
            </a:xfrm>
            <a:custGeom>
              <a:avLst/>
              <a:gdLst/>
              <a:ahLst/>
              <a:cxnLst/>
              <a:rect l="l" t="t" r="r" b="b"/>
              <a:pathLst>
                <a:path w="1770" h="2304" extrusionOk="0">
                  <a:moveTo>
                    <a:pt x="1227" y="1"/>
                  </a:moveTo>
                  <a:lnTo>
                    <a:pt x="0" y="2304"/>
                  </a:lnTo>
                  <a:lnTo>
                    <a:pt x="542" y="2304"/>
                  </a:lnTo>
                  <a:lnTo>
                    <a:pt x="1770" y="1"/>
                  </a:lnTo>
                  <a:close/>
                </a:path>
              </a:pathLst>
            </a:custGeom>
            <a:grpFill/>
            <a:ln>
              <a:noFill/>
            </a:ln>
          </p:spPr>
          <p:txBody>
            <a:bodyPr spcFirstLastPara="1" wrap="square" lIns="75600" tIns="75600" rIns="75600" bIns="75600" anchor="ctr" anchorCtr="0">
              <a:noAutofit/>
            </a:bodyPr>
            <a:lstStyle/>
            <a:p>
              <a:endParaRPr sz="1158"/>
            </a:p>
          </p:txBody>
        </p:sp>
        <p:sp>
          <p:nvSpPr>
            <p:cNvPr id="16" name="Google Shape;11496;p84">
              <a:extLst>
                <a:ext uri="{FF2B5EF4-FFF2-40B4-BE49-F238E27FC236}">
                  <a16:creationId xmlns:a16="http://schemas.microsoft.com/office/drawing/2014/main" id="{C02A6FCC-821B-53F0-6CD6-FA279EBD23FB}"/>
                </a:ext>
              </a:extLst>
            </p:cNvPr>
            <p:cNvSpPr/>
            <p:nvPr/>
          </p:nvSpPr>
          <p:spPr>
            <a:xfrm>
              <a:off x="4537628" y="2963133"/>
              <a:ext cx="79965" cy="104031"/>
            </a:xfrm>
            <a:custGeom>
              <a:avLst/>
              <a:gdLst/>
              <a:ahLst/>
              <a:cxnLst/>
              <a:rect l="l" t="t" r="r" b="b"/>
              <a:pathLst>
                <a:path w="1771" h="2304" extrusionOk="0">
                  <a:moveTo>
                    <a:pt x="1229" y="1"/>
                  </a:moveTo>
                  <a:lnTo>
                    <a:pt x="1" y="2304"/>
                  </a:lnTo>
                  <a:lnTo>
                    <a:pt x="544" y="2304"/>
                  </a:lnTo>
                  <a:lnTo>
                    <a:pt x="1770" y="1"/>
                  </a:lnTo>
                  <a:close/>
                </a:path>
              </a:pathLst>
            </a:custGeom>
            <a:grpFill/>
            <a:ln>
              <a:noFill/>
            </a:ln>
          </p:spPr>
          <p:txBody>
            <a:bodyPr spcFirstLastPara="1" wrap="square" lIns="75600" tIns="75600" rIns="75600" bIns="75600" anchor="ctr" anchorCtr="0">
              <a:noAutofit/>
            </a:bodyPr>
            <a:lstStyle/>
            <a:p>
              <a:endParaRPr sz="1158"/>
            </a:p>
          </p:txBody>
        </p:sp>
      </p:grpSp>
      <p:sp>
        <p:nvSpPr>
          <p:cNvPr id="3" name="頁尾版面配置區 2">
            <a:extLst>
              <a:ext uri="{FF2B5EF4-FFF2-40B4-BE49-F238E27FC236}">
                <a16:creationId xmlns:a16="http://schemas.microsoft.com/office/drawing/2014/main" id="{CB611212-1ABB-EE0D-23FE-F12BB813A82A}"/>
              </a:ext>
            </a:extLst>
          </p:cNvPr>
          <p:cNvSpPr>
            <a:spLocks noGrp="1"/>
          </p:cNvSpPr>
          <p:nvPr>
            <p:ph type="ftr" sz="quarter" idx="11"/>
          </p:nvPr>
        </p:nvSpPr>
        <p:spPr>
          <a:xfrm>
            <a:off x="7165007" y="9889943"/>
            <a:ext cx="2772463" cy="569325"/>
          </a:xfrm>
        </p:spPr>
        <p:txBody>
          <a:bodyPr/>
          <a:lstStyle/>
          <a:p>
            <a:r>
              <a:rPr kumimoji="0" lang="en-US" altLang="zh-TW" sz="1800" dirty="0"/>
              <a:t>15</a:t>
            </a:r>
            <a:endParaRPr kumimoji="0" lang="en-US" sz="1800" dirty="0"/>
          </a:p>
        </p:txBody>
      </p:sp>
      <p:sp>
        <p:nvSpPr>
          <p:cNvPr id="5" name="文字方塊 4">
            <a:extLst>
              <a:ext uri="{FF2B5EF4-FFF2-40B4-BE49-F238E27FC236}">
                <a16:creationId xmlns:a16="http://schemas.microsoft.com/office/drawing/2014/main" id="{3A4F625F-1C4C-F4B5-6408-0C2EB3EB7B6C}"/>
              </a:ext>
            </a:extLst>
          </p:cNvPr>
          <p:cNvSpPr txBox="1"/>
          <p:nvPr/>
        </p:nvSpPr>
        <p:spPr>
          <a:xfrm>
            <a:off x="524601" y="1386260"/>
            <a:ext cx="6512059" cy="8526821"/>
          </a:xfrm>
          <a:prstGeom prst="rect">
            <a:avLst/>
          </a:prstGeom>
          <a:noFill/>
        </p:spPr>
        <p:txBody>
          <a:bodyPr wrap="square" rtlCol="0">
            <a:spAutoFit/>
          </a:bodyPr>
          <a:lstStyle/>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三、放休假</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再勤勞的民族，</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也會有疲累的一天！</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疲累的來源不僅僅是身體與心理上的倦怠，</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還包含在同行業內、同社群內、不同年齡層間、不同行業之間，</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其競爭造成的內卷，</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並衍生出如尼特族、不婚族、頂客族、不敢花錢族，</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這還是安份守己的，</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更甚者如家庭不睦、鄰里不和、精神疾病、社會事件者，</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上述情形在儒家文化圈特別突出</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不僅僅是在華人社會，</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換句話說，</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我們普遍患了「螞蟻病」（詳見寓言故事「螞蟻與蚱蜢」），</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生於憂患固然是確保個人、家族與民族延續的好觀念，</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但是「見不得人好」、「看他起高樓我也起高樓」的競爭心態，</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反而讓我們長期地陷入自發性緊繃狀態，</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甚至把退休當成過理想生活的起點（例如：退休之後我要買塊地</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而把提早過理想生活的舉措視為匪類（台語）。</a:t>
            </a:r>
            <a:endPar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endParaRPr>
          </a:p>
          <a:p>
            <a:pPr algn="just">
              <a:lnSpc>
                <a:spcPts val="2200"/>
              </a:lnSpc>
            </a:pPr>
            <a:endPar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endParaRP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說實在，</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我們從小到大所接受的教育，</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從來就沒有教過「如何休息」，</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而我們的人事政策也從來沒有將「休假」當成一回事，</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將之與提高國家競爭力、促進經濟流動、緩解各種內卷、緩解世代緊繃關係、</a:t>
            </a:r>
            <a:b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b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探索個人與團隊的性向與天賦</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等做捆綁，</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反而每年都糾結在連假怎麼排、各種紀念節日要不要放假</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可以將排假排休的權利與義務交還給人民嗎？</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可以解開週休二日的硬規定嗎？</a:t>
            </a:r>
          </a:p>
          <a:p>
            <a:pPr>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可以透過</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APP</a:t>
            </a: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來規範或建議民眾</a:t>
            </a:r>
            <a:b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b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如何排休才能達到較佳休養嗎？</a:t>
            </a:r>
          </a:p>
          <a:p>
            <a:pPr algn="just">
              <a:lnSpc>
                <a:spcPts val="2200"/>
              </a:lnSpc>
            </a:pPr>
            <a:endPar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18" name="圖片 17" descr="一張含有 戶外, 雲, 熱帶, 天空 的圖片&#10;&#10;自動產生的描述">
            <a:extLst>
              <a:ext uri="{FF2B5EF4-FFF2-40B4-BE49-F238E27FC236}">
                <a16:creationId xmlns:a16="http://schemas.microsoft.com/office/drawing/2014/main" id="{20A75C11-A2C7-9809-CCD4-0D06206A4C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159" b="15154"/>
          <a:stretch/>
        </p:blipFill>
        <p:spPr>
          <a:xfrm>
            <a:off x="3736904" y="1157954"/>
            <a:ext cx="3572119" cy="1088585"/>
          </a:xfrm>
          <a:prstGeom prst="rect">
            <a:avLst/>
          </a:prstGeom>
        </p:spPr>
      </p:pic>
      <p:pic>
        <p:nvPicPr>
          <p:cNvPr id="19" name="圖片 18" descr="一張含有 戶外, 天空, 服裝, 人員 的圖片&#10;&#10;自動產生的描述">
            <a:extLst>
              <a:ext uri="{FF2B5EF4-FFF2-40B4-BE49-F238E27FC236}">
                <a16:creationId xmlns:a16="http://schemas.microsoft.com/office/drawing/2014/main" id="{777E518E-AAE6-EB50-1017-239B0A1E5A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2540" b="7455"/>
          <a:stretch/>
        </p:blipFill>
        <p:spPr>
          <a:xfrm>
            <a:off x="4429023" y="8443044"/>
            <a:ext cx="2880000" cy="1728192"/>
          </a:xfrm>
          <a:prstGeom prst="rect">
            <a:avLst/>
          </a:prstGeom>
        </p:spPr>
      </p:pic>
      <p:pic>
        <p:nvPicPr>
          <p:cNvPr id="21" name="圖片 20" descr="一張含有 戶外, 樹狀, 建築, 傢俱 的圖片&#10;&#10;自動產生的描述">
            <a:extLst>
              <a:ext uri="{FF2B5EF4-FFF2-40B4-BE49-F238E27FC236}">
                <a16:creationId xmlns:a16="http://schemas.microsoft.com/office/drawing/2014/main" id="{DAEE9573-EC42-4F46-CDD1-6D7339A660C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735" r="9590" b="4577"/>
          <a:stretch/>
        </p:blipFill>
        <p:spPr>
          <a:xfrm>
            <a:off x="5652839" y="2471025"/>
            <a:ext cx="1656184" cy="3091699"/>
          </a:xfrm>
          <a:prstGeom prst="rect">
            <a:avLst/>
          </a:prstGeom>
        </p:spPr>
      </p:pic>
    </p:spTree>
    <p:extLst>
      <p:ext uri="{BB962C8B-B14F-4D97-AF65-F5344CB8AC3E}">
        <p14:creationId xmlns:p14="http://schemas.microsoft.com/office/powerpoint/2010/main" val="4143649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id="{58C495A9-7BF6-CCF7-6D9A-CE1C8F677E1C}"/>
              </a:ext>
            </a:extLst>
          </p:cNvPr>
          <p:cNvSpPr txBox="1"/>
          <p:nvPr/>
        </p:nvSpPr>
        <p:spPr>
          <a:xfrm>
            <a:off x="0" y="10141387"/>
            <a:ext cx="2608369" cy="276999"/>
          </a:xfrm>
          <a:prstGeom prst="rect">
            <a:avLst/>
          </a:prstGeom>
          <a:noFill/>
        </p:spPr>
        <p:txBody>
          <a:bodyPr wrap="square" rtlCol="0">
            <a:spAutoFit/>
          </a:bodyPr>
          <a:lstStyle/>
          <a:p>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水保技師電子報 月刊 第</a:t>
            </a:r>
            <a:r>
              <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rPr>
              <a:t>54</a:t>
            </a:r>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期</a:t>
            </a:r>
            <a:endPar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endParaRPr>
          </a:p>
        </p:txBody>
      </p:sp>
      <p:grpSp>
        <p:nvGrpSpPr>
          <p:cNvPr id="12" name="Google Shape;11492;p84">
            <a:extLst>
              <a:ext uri="{FF2B5EF4-FFF2-40B4-BE49-F238E27FC236}">
                <a16:creationId xmlns:a16="http://schemas.microsoft.com/office/drawing/2014/main" id="{33FC3ACF-F08C-92B8-78DA-E51C4AE0BF37}"/>
              </a:ext>
            </a:extLst>
          </p:cNvPr>
          <p:cNvGrpSpPr/>
          <p:nvPr/>
        </p:nvGrpSpPr>
        <p:grpSpPr>
          <a:xfrm>
            <a:off x="0" y="10437876"/>
            <a:ext cx="2162315" cy="62982"/>
            <a:chOff x="4411970" y="2962952"/>
            <a:chExt cx="706544" cy="104212"/>
          </a:xfrm>
          <a:solidFill>
            <a:schemeClr val="accent1">
              <a:lumMod val="20000"/>
              <a:lumOff val="80000"/>
            </a:schemeClr>
          </a:solidFill>
        </p:grpSpPr>
        <p:sp>
          <p:nvSpPr>
            <p:cNvPr id="13" name="Google Shape;11493;p84">
              <a:extLst>
                <a:ext uri="{FF2B5EF4-FFF2-40B4-BE49-F238E27FC236}">
                  <a16:creationId xmlns:a16="http://schemas.microsoft.com/office/drawing/2014/main" id="{C5F47A61-CCA1-6816-3D9A-78F53F863498}"/>
                </a:ext>
              </a:extLst>
            </p:cNvPr>
            <p:cNvSpPr/>
            <p:nvPr/>
          </p:nvSpPr>
          <p:spPr>
            <a:xfrm>
              <a:off x="4583864" y="2962952"/>
              <a:ext cx="534651" cy="104077"/>
            </a:xfrm>
            <a:custGeom>
              <a:avLst/>
              <a:gdLst/>
              <a:ahLst/>
              <a:cxnLst/>
              <a:rect l="l" t="t" r="r" b="b"/>
              <a:pathLst>
                <a:path w="11841" h="2305" extrusionOk="0">
                  <a:moveTo>
                    <a:pt x="1155" y="0"/>
                  </a:moveTo>
                  <a:lnTo>
                    <a:pt x="0" y="2304"/>
                  </a:lnTo>
                  <a:lnTo>
                    <a:pt x="11410" y="2304"/>
                  </a:lnTo>
                  <a:lnTo>
                    <a:pt x="11840" y="1153"/>
                  </a:lnTo>
                  <a:lnTo>
                    <a:pt x="11410" y="0"/>
                  </a:lnTo>
                  <a:close/>
                </a:path>
              </a:pathLst>
            </a:custGeom>
            <a:grpFill/>
            <a:ln>
              <a:noFill/>
            </a:ln>
          </p:spPr>
          <p:txBody>
            <a:bodyPr spcFirstLastPara="1" wrap="square" lIns="75600" tIns="75600" rIns="75600" bIns="75600" anchor="ctr" anchorCtr="0">
              <a:noAutofit/>
            </a:bodyPr>
            <a:lstStyle/>
            <a:p>
              <a:endParaRPr sz="1158"/>
            </a:p>
          </p:txBody>
        </p:sp>
        <p:sp>
          <p:nvSpPr>
            <p:cNvPr id="14" name="Google Shape;11494;p84">
              <a:extLst>
                <a:ext uri="{FF2B5EF4-FFF2-40B4-BE49-F238E27FC236}">
                  <a16:creationId xmlns:a16="http://schemas.microsoft.com/office/drawing/2014/main" id="{E05BFA6D-3623-61A2-6740-07418CC92C56}"/>
                </a:ext>
              </a:extLst>
            </p:cNvPr>
            <p:cNvSpPr/>
            <p:nvPr/>
          </p:nvSpPr>
          <p:spPr>
            <a:xfrm>
              <a:off x="4411970" y="2963088"/>
              <a:ext cx="124124" cy="104077"/>
            </a:xfrm>
            <a:custGeom>
              <a:avLst/>
              <a:gdLst/>
              <a:ahLst/>
              <a:cxnLst/>
              <a:rect l="l" t="t" r="r" b="b"/>
              <a:pathLst>
                <a:path w="2749" h="2305" extrusionOk="0">
                  <a:moveTo>
                    <a:pt x="2749" y="0"/>
                  </a:moveTo>
                  <a:lnTo>
                    <a:pt x="177" y="2"/>
                  </a:lnTo>
                  <a:cubicBezTo>
                    <a:pt x="79" y="2"/>
                    <a:pt x="1" y="79"/>
                    <a:pt x="1" y="176"/>
                  </a:cubicBezTo>
                  <a:lnTo>
                    <a:pt x="1" y="2130"/>
                  </a:lnTo>
                  <a:cubicBezTo>
                    <a:pt x="1" y="2226"/>
                    <a:pt x="79" y="2305"/>
                    <a:pt x="177" y="2305"/>
                  </a:cubicBezTo>
                  <a:lnTo>
                    <a:pt x="1522" y="2305"/>
                  </a:lnTo>
                  <a:lnTo>
                    <a:pt x="2749" y="0"/>
                  </a:lnTo>
                  <a:close/>
                </a:path>
              </a:pathLst>
            </a:custGeom>
            <a:grpFill/>
            <a:ln>
              <a:noFill/>
            </a:ln>
          </p:spPr>
          <p:txBody>
            <a:bodyPr spcFirstLastPara="1" wrap="square" lIns="75600" tIns="75600" rIns="75600" bIns="75600" anchor="ctr" anchorCtr="0">
              <a:noAutofit/>
            </a:bodyPr>
            <a:lstStyle/>
            <a:p>
              <a:endParaRPr sz="1158"/>
            </a:p>
          </p:txBody>
        </p:sp>
        <p:sp>
          <p:nvSpPr>
            <p:cNvPr id="15" name="Google Shape;11495;p84">
              <a:extLst>
                <a:ext uri="{FF2B5EF4-FFF2-40B4-BE49-F238E27FC236}">
                  <a16:creationId xmlns:a16="http://schemas.microsoft.com/office/drawing/2014/main" id="{8C0F8E82-5603-6BEA-374C-694BDF51C7C3}"/>
                </a:ext>
              </a:extLst>
            </p:cNvPr>
            <p:cNvSpPr/>
            <p:nvPr/>
          </p:nvSpPr>
          <p:spPr>
            <a:xfrm>
              <a:off x="4496946" y="2963133"/>
              <a:ext cx="79920" cy="104031"/>
            </a:xfrm>
            <a:custGeom>
              <a:avLst/>
              <a:gdLst/>
              <a:ahLst/>
              <a:cxnLst/>
              <a:rect l="l" t="t" r="r" b="b"/>
              <a:pathLst>
                <a:path w="1770" h="2304" extrusionOk="0">
                  <a:moveTo>
                    <a:pt x="1227" y="1"/>
                  </a:moveTo>
                  <a:lnTo>
                    <a:pt x="0" y="2304"/>
                  </a:lnTo>
                  <a:lnTo>
                    <a:pt x="542" y="2304"/>
                  </a:lnTo>
                  <a:lnTo>
                    <a:pt x="1770" y="1"/>
                  </a:lnTo>
                  <a:close/>
                </a:path>
              </a:pathLst>
            </a:custGeom>
            <a:grpFill/>
            <a:ln>
              <a:noFill/>
            </a:ln>
          </p:spPr>
          <p:txBody>
            <a:bodyPr spcFirstLastPara="1" wrap="square" lIns="75600" tIns="75600" rIns="75600" bIns="75600" anchor="ctr" anchorCtr="0">
              <a:noAutofit/>
            </a:bodyPr>
            <a:lstStyle/>
            <a:p>
              <a:endParaRPr sz="1158"/>
            </a:p>
          </p:txBody>
        </p:sp>
        <p:sp>
          <p:nvSpPr>
            <p:cNvPr id="16" name="Google Shape;11496;p84">
              <a:extLst>
                <a:ext uri="{FF2B5EF4-FFF2-40B4-BE49-F238E27FC236}">
                  <a16:creationId xmlns:a16="http://schemas.microsoft.com/office/drawing/2014/main" id="{C02A6FCC-821B-53F0-6CD6-FA279EBD23FB}"/>
                </a:ext>
              </a:extLst>
            </p:cNvPr>
            <p:cNvSpPr/>
            <p:nvPr/>
          </p:nvSpPr>
          <p:spPr>
            <a:xfrm>
              <a:off x="4537628" y="2963133"/>
              <a:ext cx="79965" cy="104031"/>
            </a:xfrm>
            <a:custGeom>
              <a:avLst/>
              <a:gdLst/>
              <a:ahLst/>
              <a:cxnLst/>
              <a:rect l="l" t="t" r="r" b="b"/>
              <a:pathLst>
                <a:path w="1771" h="2304" extrusionOk="0">
                  <a:moveTo>
                    <a:pt x="1229" y="1"/>
                  </a:moveTo>
                  <a:lnTo>
                    <a:pt x="1" y="2304"/>
                  </a:lnTo>
                  <a:lnTo>
                    <a:pt x="544" y="2304"/>
                  </a:lnTo>
                  <a:lnTo>
                    <a:pt x="1770" y="1"/>
                  </a:lnTo>
                  <a:close/>
                </a:path>
              </a:pathLst>
            </a:custGeom>
            <a:grpFill/>
            <a:ln>
              <a:noFill/>
            </a:ln>
          </p:spPr>
          <p:txBody>
            <a:bodyPr spcFirstLastPara="1" wrap="square" lIns="75600" tIns="75600" rIns="75600" bIns="75600" anchor="ctr" anchorCtr="0">
              <a:noAutofit/>
            </a:bodyPr>
            <a:lstStyle/>
            <a:p>
              <a:endParaRPr sz="1158"/>
            </a:p>
          </p:txBody>
        </p:sp>
      </p:grpSp>
      <p:sp>
        <p:nvSpPr>
          <p:cNvPr id="3" name="頁尾版面配置區 2">
            <a:extLst>
              <a:ext uri="{FF2B5EF4-FFF2-40B4-BE49-F238E27FC236}">
                <a16:creationId xmlns:a16="http://schemas.microsoft.com/office/drawing/2014/main" id="{CB611212-1ABB-EE0D-23FE-F12BB813A82A}"/>
              </a:ext>
            </a:extLst>
          </p:cNvPr>
          <p:cNvSpPr>
            <a:spLocks noGrp="1"/>
          </p:cNvSpPr>
          <p:nvPr>
            <p:ph type="ftr" sz="quarter" idx="11"/>
          </p:nvPr>
        </p:nvSpPr>
        <p:spPr>
          <a:xfrm>
            <a:off x="7165007" y="9889943"/>
            <a:ext cx="2772463" cy="569325"/>
          </a:xfrm>
        </p:spPr>
        <p:txBody>
          <a:bodyPr/>
          <a:lstStyle/>
          <a:p>
            <a:r>
              <a:rPr kumimoji="0" lang="en-US" altLang="zh-TW" sz="1800" dirty="0"/>
              <a:t>16</a:t>
            </a:r>
            <a:endParaRPr kumimoji="0" lang="en-US" sz="1800" dirty="0"/>
          </a:p>
        </p:txBody>
      </p:sp>
      <p:sp>
        <p:nvSpPr>
          <p:cNvPr id="5" name="文字方塊 4">
            <a:extLst>
              <a:ext uri="{FF2B5EF4-FFF2-40B4-BE49-F238E27FC236}">
                <a16:creationId xmlns:a16="http://schemas.microsoft.com/office/drawing/2014/main" id="{3A4F625F-1C4C-F4B5-6408-0C2EB3EB7B6C}"/>
              </a:ext>
            </a:extLst>
          </p:cNvPr>
          <p:cNvSpPr txBox="1"/>
          <p:nvPr/>
        </p:nvSpPr>
        <p:spPr>
          <a:xfrm>
            <a:off x="524601" y="1386260"/>
            <a:ext cx="6512059" cy="8808950"/>
          </a:xfrm>
          <a:prstGeom prst="rect">
            <a:avLst/>
          </a:prstGeom>
          <a:noFill/>
        </p:spPr>
        <p:txBody>
          <a:bodyPr wrap="square" rtlCol="0">
            <a:spAutoFit/>
          </a:bodyPr>
          <a:lstStyle/>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當我們在人潮洶湧的連假，</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花了大把的時間在交通與排隊上，</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花了大把的銀子在住宿與餐飲上，</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花了大把的耐心在達成旅遊的目標上，</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然後</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休假導致生產力更低落了，</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豈不怪哉？</a:t>
            </a:r>
            <a:endPar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endParaRPr>
          </a:p>
          <a:p>
            <a:pPr algn="just">
              <a:lnSpc>
                <a:spcPts val="2200"/>
              </a:lnSpc>
            </a:pPr>
            <a:endPar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endParaRP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四、通貨膨脹</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普遍來講，</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通貨膨脹與通貨緊縮</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前者較有利於經濟發展，</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前者是產品惜售（要花更多的錢才買得到），</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後者是金錢惜用（要用更低的價格才能吸引人花錢），</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但高度的通貨膨脹會引發一連串的系統性問題，</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所以多數國家將通膨率設定在</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而</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目前除了少數國家，</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大多數都面臨通膨之苦。</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加上疫情後的報復性消費</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以及消費券、全民普發等作為，</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助長了「更願意花錢」、「今朝有酒今朝醉」的心態，</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此外</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特定物資的短缺（如受鳥感冒影響的雞蛋）</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再再推高物價的上漲（至少是隱性的推動力）。</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雖然以個人而言</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難以撼動通膨的大樹，</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在物資有逐漸緊俏或漲價的現在，</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如水資源、紙、食物、燃料油</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個人是否能夠從生活習慣上，</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政府與學校是否能夠從政策的制定與宣導上，</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一起努力平穩物價，</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單純從經濟或金融的手法去操作，</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最後面臨的恐怕是「無招可用」！</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此時，</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節約使用、善用物力的傳統美德就應弘揚推廣！</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而非一味依賴促進消費甚至是浪費來推動經濟！</a:t>
            </a:r>
            <a:endPar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18" name="圖片 17" descr="一張含有 人員, 服裝, 牛仔褲, 丹寧布 的圖片&#10;&#10;自動產生的描述">
            <a:extLst>
              <a:ext uri="{FF2B5EF4-FFF2-40B4-BE49-F238E27FC236}">
                <a16:creationId xmlns:a16="http://schemas.microsoft.com/office/drawing/2014/main" id="{3F271F3F-0FCD-5454-6957-EABA1182BF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2401" y="8185942"/>
            <a:ext cx="2916536" cy="1944357"/>
          </a:xfrm>
          <a:prstGeom prst="rect">
            <a:avLst/>
          </a:prstGeom>
        </p:spPr>
      </p:pic>
      <p:pic>
        <p:nvPicPr>
          <p:cNvPr id="20" name="圖片 19" descr="一張含有 反射, 熱度, 火, 水 的圖片&#10;&#10;自動產生的描述">
            <a:extLst>
              <a:ext uri="{FF2B5EF4-FFF2-40B4-BE49-F238E27FC236}">
                <a16:creationId xmlns:a16="http://schemas.microsoft.com/office/drawing/2014/main" id="{646FC28D-57BA-FE80-A99A-80AA0B0D62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8937" y="4453942"/>
            <a:ext cx="2160000" cy="2880000"/>
          </a:xfrm>
          <a:prstGeom prst="rect">
            <a:avLst/>
          </a:prstGeom>
        </p:spPr>
      </p:pic>
      <p:pic>
        <p:nvPicPr>
          <p:cNvPr id="22" name="圖片 21" descr="一張含有 車輛, 陸上交通工具, 戶外, 輪 的圖片&#10;&#10;自動產生的描述">
            <a:extLst>
              <a:ext uri="{FF2B5EF4-FFF2-40B4-BE49-F238E27FC236}">
                <a16:creationId xmlns:a16="http://schemas.microsoft.com/office/drawing/2014/main" id="{69852F81-2F05-BD57-2017-67BD57CFEF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9860" y="1386260"/>
            <a:ext cx="3564608" cy="2376405"/>
          </a:xfrm>
          <a:prstGeom prst="rect">
            <a:avLst/>
          </a:prstGeom>
        </p:spPr>
      </p:pic>
    </p:spTree>
    <p:extLst>
      <p:ext uri="{BB962C8B-B14F-4D97-AF65-F5344CB8AC3E}">
        <p14:creationId xmlns:p14="http://schemas.microsoft.com/office/powerpoint/2010/main" val="3096804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一張含有 卡通, 藝術 的圖片&#10;&#10;自動產生的描述">
            <a:extLst>
              <a:ext uri="{FF2B5EF4-FFF2-40B4-BE49-F238E27FC236}">
                <a16:creationId xmlns:a16="http://schemas.microsoft.com/office/drawing/2014/main" id="{67732779-56D6-8C12-7873-7016774D73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759" y="5346700"/>
            <a:ext cx="2340471" cy="2340471"/>
          </a:xfrm>
          <a:prstGeom prst="rect">
            <a:avLst/>
          </a:prstGeom>
        </p:spPr>
      </p:pic>
      <p:sp>
        <p:nvSpPr>
          <p:cNvPr id="11" name="文字方塊 10">
            <a:extLst>
              <a:ext uri="{FF2B5EF4-FFF2-40B4-BE49-F238E27FC236}">
                <a16:creationId xmlns:a16="http://schemas.microsoft.com/office/drawing/2014/main" id="{58C495A9-7BF6-CCF7-6D9A-CE1C8F677E1C}"/>
              </a:ext>
            </a:extLst>
          </p:cNvPr>
          <p:cNvSpPr txBox="1"/>
          <p:nvPr/>
        </p:nvSpPr>
        <p:spPr>
          <a:xfrm>
            <a:off x="0" y="10141387"/>
            <a:ext cx="2608369" cy="276999"/>
          </a:xfrm>
          <a:prstGeom prst="rect">
            <a:avLst/>
          </a:prstGeom>
          <a:noFill/>
        </p:spPr>
        <p:txBody>
          <a:bodyPr wrap="square" rtlCol="0">
            <a:spAutoFit/>
          </a:bodyPr>
          <a:lstStyle/>
          <a:p>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水保技師電子報 月刊 第</a:t>
            </a:r>
            <a:r>
              <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rPr>
              <a:t>52</a:t>
            </a:r>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期</a:t>
            </a:r>
            <a:endPar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endParaRPr>
          </a:p>
        </p:txBody>
      </p:sp>
      <p:grpSp>
        <p:nvGrpSpPr>
          <p:cNvPr id="12" name="Google Shape;11492;p84">
            <a:extLst>
              <a:ext uri="{FF2B5EF4-FFF2-40B4-BE49-F238E27FC236}">
                <a16:creationId xmlns:a16="http://schemas.microsoft.com/office/drawing/2014/main" id="{33FC3ACF-F08C-92B8-78DA-E51C4AE0BF37}"/>
              </a:ext>
            </a:extLst>
          </p:cNvPr>
          <p:cNvGrpSpPr/>
          <p:nvPr/>
        </p:nvGrpSpPr>
        <p:grpSpPr>
          <a:xfrm>
            <a:off x="0" y="10437876"/>
            <a:ext cx="2162315" cy="62982"/>
            <a:chOff x="4411970" y="2962952"/>
            <a:chExt cx="706544" cy="104212"/>
          </a:xfrm>
          <a:solidFill>
            <a:schemeClr val="accent1">
              <a:lumMod val="20000"/>
              <a:lumOff val="80000"/>
            </a:schemeClr>
          </a:solidFill>
        </p:grpSpPr>
        <p:sp>
          <p:nvSpPr>
            <p:cNvPr id="13" name="Google Shape;11493;p84">
              <a:extLst>
                <a:ext uri="{FF2B5EF4-FFF2-40B4-BE49-F238E27FC236}">
                  <a16:creationId xmlns:a16="http://schemas.microsoft.com/office/drawing/2014/main" id="{C5F47A61-CCA1-6816-3D9A-78F53F863498}"/>
                </a:ext>
              </a:extLst>
            </p:cNvPr>
            <p:cNvSpPr/>
            <p:nvPr/>
          </p:nvSpPr>
          <p:spPr>
            <a:xfrm>
              <a:off x="4583864" y="2962952"/>
              <a:ext cx="534651" cy="104077"/>
            </a:xfrm>
            <a:custGeom>
              <a:avLst/>
              <a:gdLst/>
              <a:ahLst/>
              <a:cxnLst/>
              <a:rect l="l" t="t" r="r" b="b"/>
              <a:pathLst>
                <a:path w="11841" h="2305" extrusionOk="0">
                  <a:moveTo>
                    <a:pt x="1155" y="0"/>
                  </a:moveTo>
                  <a:lnTo>
                    <a:pt x="0" y="2304"/>
                  </a:lnTo>
                  <a:lnTo>
                    <a:pt x="11410" y="2304"/>
                  </a:lnTo>
                  <a:lnTo>
                    <a:pt x="11840" y="1153"/>
                  </a:lnTo>
                  <a:lnTo>
                    <a:pt x="11410" y="0"/>
                  </a:lnTo>
                  <a:close/>
                </a:path>
              </a:pathLst>
            </a:custGeom>
            <a:grpFill/>
            <a:ln>
              <a:noFill/>
            </a:ln>
          </p:spPr>
          <p:txBody>
            <a:bodyPr spcFirstLastPara="1" wrap="square" lIns="75600" tIns="75600" rIns="75600" bIns="75600" anchor="ctr" anchorCtr="0">
              <a:noAutofit/>
            </a:bodyPr>
            <a:lstStyle/>
            <a:p>
              <a:endParaRPr sz="1158"/>
            </a:p>
          </p:txBody>
        </p:sp>
        <p:sp>
          <p:nvSpPr>
            <p:cNvPr id="14" name="Google Shape;11494;p84">
              <a:extLst>
                <a:ext uri="{FF2B5EF4-FFF2-40B4-BE49-F238E27FC236}">
                  <a16:creationId xmlns:a16="http://schemas.microsoft.com/office/drawing/2014/main" id="{E05BFA6D-3623-61A2-6740-07418CC92C56}"/>
                </a:ext>
              </a:extLst>
            </p:cNvPr>
            <p:cNvSpPr/>
            <p:nvPr/>
          </p:nvSpPr>
          <p:spPr>
            <a:xfrm>
              <a:off x="4411970" y="2963088"/>
              <a:ext cx="124124" cy="104077"/>
            </a:xfrm>
            <a:custGeom>
              <a:avLst/>
              <a:gdLst/>
              <a:ahLst/>
              <a:cxnLst/>
              <a:rect l="l" t="t" r="r" b="b"/>
              <a:pathLst>
                <a:path w="2749" h="2305" extrusionOk="0">
                  <a:moveTo>
                    <a:pt x="2749" y="0"/>
                  </a:moveTo>
                  <a:lnTo>
                    <a:pt x="177" y="2"/>
                  </a:lnTo>
                  <a:cubicBezTo>
                    <a:pt x="79" y="2"/>
                    <a:pt x="1" y="79"/>
                    <a:pt x="1" y="176"/>
                  </a:cubicBezTo>
                  <a:lnTo>
                    <a:pt x="1" y="2130"/>
                  </a:lnTo>
                  <a:cubicBezTo>
                    <a:pt x="1" y="2226"/>
                    <a:pt x="79" y="2305"/>
                    <a:pt x="177" y="2305"/>
                  </a:cubicBezTo>
                  <a:lnTo>
                    <a:pt x="1522" y="2305"/>
                  </a:lnTo>
                  <a:lnTo>
                    <a:pt x="2749" y="0"/>
                  </a:lnTo>
                  <a:close/>
                </a:path>
              </a:pathLst>
            </a:custGeom>
            <a:grpFill/>
            <a:ln>
              <a:noFill/>
            </a:ln>
          </p:spPr>
          <p:txBody>
            <a:bodyPr spcFirstLastPara="1" wrap="square" lIns="75600" tIns="75600" rIns="75600" bIns="75600" anchor="ctr" anchorCtr="0">
              <a:noAutofit/>
            </a:bodyPr>
            <a:lstStyle/>
            <a:p>
              <a:endParaRPr sz="1158"/>
            </a:p>
          </p:txBody>
        </p:sp>
        <p:sp>
          <p:nvSpPr>
            <p:cNvPr id="15" name="Google Shape;11495;p84">
              <a:extLst>
                <a:ext uri="{FF2B5EF4-FFF2-40B4-BE49-F238E27FC236}">
                  <a16:creationId xmlns:a16="http://schemas.microsoft.com/office/drawing/2014/main" id="{8C0F8E82-5603-6BEA-374C-694BDF51C7C3}"/>
                </a:ext>
              </a:extLst>
            </p:cNvPr>
            <p:cNvSpPr/>
            <p:nvPr/>
          </p:nvSpPr>
          <p:spPr>
            <a:xfrm>
              <a:off x="4496946" y="2963133"/>
              <a:ext cx="79920" cy="104031"/>
            </a:xfrm>
            <a:custGeom>
              <a:avLst/>
              <a:gdLst/>
              <a:ahLst/>
              <a:cxnLst/>
              <a:rect l="l" t="t" r="r" b="b"/>
              <a:pathLst>
                <a:path w="1770" h="2304" extrusionOk="0">
                  <a:moveTo>
                    <a:pt x="1227" y="1"/>
                  </a:moveTo>
                  <a:lnTo>
                    <a:pt x="0" y="2304"/>
                  </a:lnTo>
                  <a:lnTo>
                    <a:pt x="542" y="2304"/>
                  </a:lnTo>
                  <a:lnTo>
                    <a:pt x="1770" y="1"/>
                  </a:lnTo>
                  <a:close/>
                </a:path>
              </a:pathLst>
            </a:custGeom>
            <a:grpFill/>
            <a:ln>
              <a:noFill/>
            </a:ln>
          </p:spPr>
          <p:txBody>
            <a:bodyPr spcFirstLastPara="1" wrap="square" lIns="75600" tIns="75600" rIns="75600" bIns="75600" anchor="ctr" anchorCtr="0">
              <a:noAutofit/>
            </a:bodyPr>
            <a:lstStyle/>
            <a:p>
              <a:endParaRPr sz="1158"/>
            </a:p>
          </p:txBody>
        </p:sp>
        <p:sp>
          <p:nvSpPr>
            <p:cNvPr id="16" name="Google Shape;11496;p84">
              <a:extLst>
                <a:ext uri="{FF2B5EF4-FFF2-40B4-BE49-F238E27FC236}">
                  <a16:creationId xmlns:a16="http://schemas.microsoft.com/office/drawing/2014/main" id="{C02A6FCC-821B-53F0-6CD6-FA279EBD23FB}"/>
                </a:ext>
              </a:extLst>
            </p:cNvPr>
            <p:cNvSpPr/>
            <p:nvPr/>
          </p:nvSpPr>
          <p:spPr>
            <a:xfrm>
              <a:off x="4537628" y="2963133"/>
              <a:ext cx="79965" cy="104031"/>
            </a:xfrm>
            <a:custGeom>
              <a:avLst/>
              <a:gdLst/>
              <a:ahLst/>
              <a:cxnLst/>
              <a:rect l="l" t="t" r="r" b="b"/>
              <a:pathLst>
                <a:path w="1771" h="2304" extrusionOk="0">
                  <a:moveTo>
                    <a:pt x="1229" y="1"/>
                  </a:moveTo>
                  <a:lnTo>
                    <a:pt x="1" y="2304"/>
                  </a:lnTo>
                  <a:lnTo>
                    <a:pt x="544" y="2304"/>
                  </a:lnTo>
                  <a:lnTo>
                    <a:pt x="1770" y="1"/>
                  </a:lnTo>
                  <a:close/>
                </a:path>
              </a:pathLst>
            </a:custGeom>
            <a:grpFill/>
            <a:ln>
              <a:noFill/>
            </a:ln>
          </p:spPr>
          <p:txBody>
            <a:bodyPr spcFirstLastPara="1" wrap="square" lIns="75600" tIns="75600" rIns="75600" bIns="75600" anchor="ctr" anchorCtr="0">
              <a:noAutofit/>
            </a:bodyPr>
            <a:lstStyle/>
            <a:p>
              <a:endParaRPr sz="1158"/>
            </a:p>
          </p:txBody>
        </p:sp>
      </p:grpSp>
      <p:sp>
        <p:nvSpPr>
          <p:cNvPr id="3" name="頁尾版面配置區 2">
            <a:extLst>
              <a:ext uri="{FF2B5EF4-FFF2-40B4-BE49-F238E27FC236}">
                <a16:creationId xmlns:a16="http://schemas.microsoft.com/office/drawing/2014/main" id="{CB611212-1ABB-EE0D-23FE-F12BB813A82A}"/>
              </a:ext>
            </a:extLst>
          </p:cNvPr>
          <p:cNvSpPr>
            <a:spLocks noGrp="1"/>
          </p:cNvSpPr>
          <p:nvPr>
            <p:ph type="ftr" sz="quarter" idx="11"/>
          </p:nvPr>
        </p:nvSpPr>
        <p:spPr>
          <a:xfrm>
            <a:off x="7165007" y="9889943"/>
            <a:ext cx="2772463" cy="569325"/>
          </a:xfrm>
        </p:spPr>
        <p:txBody>
          <a:bodyPr/>
          <a:lstStyle/>
          <a:p>
            <a:r>
              <a:rPr kumimoji="0" lang="en-US" altLang="zh-TW" sz="1800" dirty="0"/>
              <a:t>17</a:t>
            </a:r>
            <a:endParaRPr kumimoji="0" lang="en-US" sz="1800" dirty="0"/>
          </a:p>
        </p:txBody>
      </p:sp>
      <p:sp>
        <p:nvSpPr>
          <p:cNvPr id="5" name="文字方塊 4">
            <a:extLst>
              <a:ext uri="{FF2B5EF4-FFF2-40B4-BE49-F238E27FC236}">
                <a16:creationId xmlns:a16="http://schemas.microsoft.com/office/drawing/2014/main" id="{3A4F625F-1C4C-F4B5-6408-0C2EB3EB7B6C}"/>
              </a:ext>
            </a:extLst>
          </p:cNvPr>
          <p:cNvSpPr txBox="1"/>
          <p:nvPr/>
        </p:nvSpPr>
        <p:spPr>
          <a:xfrm>
            <a:off x="524601" y="1386260"/>
            <a:ext cx="6512059" cy="7680436"/>
          </a:xfrm>
          <a:prstGeom prst="rect">
            <a:avLst/>
          </a:prstGeom>
          <a:noFill/>
        </p:spPr>
        <p:txBody>
          <a:bodyPr wrap="square" rtlCol="0">
            <a:spAutoFit/>
          </a:bodyPr>
          <a:lstStyle/>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五、專門職業的服務</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在過去，</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有病痛找醫師、有官司找律師、有神事找法師</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似乎是非常直覺的事情，</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但隨著社會的演變，</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各種職業已經分化到不是業內人士恐怕都無法明確辨識的程度，</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我們以為的「是」，</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在專門職業人士的眼中就「不是」，</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搞得大家要解決特定問題還患上了選擇困難症</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…XD</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也因為職業已經嚴重分科到無以復加的程度，</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「綜整型」的專門職業需求也就應運而生，</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例如醫師裏的家醫科，</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其他專門執業雖然也有類似的情形，</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但律師、法師</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好像沒有聽過「專治綜合症頭」的</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…XD</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筆者要講的是，</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在職業分化越來越細緻的現在，</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有辦法「縱觀大局」的人才反而越能貼近業主的需求，</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除了在本職學能上的修練，</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還需要</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善聽（確實得知業主的需求），</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善言（將需求確定下來，並說服業主同意進行方式），</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善體（從言談中挖掘隱性需求，甚至轉副為正、簡化流程），</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善籌（為業主思考程序與困難因應），</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善謀（為業主思考進行的策略），</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善交友（為執行上述需求找到合適的人選或團隊），</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善得知（對於新政策、新法規、新方法、新工具皆能有所掌握），</a:t>
            </a:r>
            <a:endPar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18" name="圖片 17" descr="一張含有 橫向, 水, 天空, 戶外 的圖片&#10;&#10;自動產生的描述">
            <a:extLst>
              <a:ext uri="{FF2B5EF4-FFF2-40B4-BE49-F238E27FC236}">
                <a16:creationId xmlns:a16="http://schemas.microsoft.com/office/drawing/2014/main" id="{0F94C75E-E769-2A9D-6BC8-6DB28713C2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0211"/>
          <a:stretch/>
        </p:blipFill>
        <p:spPr>
          <a:xfrm>
            <a:off x="-8193" y="8761862"/>
            <a:ext cx="7561263" cy="1412743"/>
          </a:xfrm>
          <a:prstGeom prst="rect">
            <a:avLst/>
          </a:prstGeom>
        </p:spPr>
      </p:pic>
    </p:spTree>
    <p:extLst>
      <p:ext uri="{BB962C8B-B14F-4D97-AF65-F5344CB8AC3E}">
        <p14:creationId xmlns:p14="http://schemas.microsoft.com/office/powerpoint/2010/main" val="170705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5CDFD19D-BF45-FC49-F469-A4AAD4565263}"/>
              </a:ext>
            </a:extLst>
          </p:cNvPr>
          <p:cNvSpPr txBox="1"/>
          <p:nvPr/>
        </p:nvSpPr>
        <p:spPr>
          <a:xfrm>
            <a:off x="0" y="10182138"/>
            <a:ext cx="2608369" cy="276999"/>
          </a:xfrm>
          <a:prstGeom prst="rect">
            <a:avLst/>
          </a:prstGeom>
          <a:noFill/>
        </p:spPr>
        <p:txBody>
          <a:bodyPr wrap="square" rtlCol="0">
            <a:spAutoFit/>
          </a:bodyPr>
          <a:lstStyle/>
          <a:p>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水保技師電子報 月刊 第</a:t>
            </a:r>
            <a:r>
              <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rPr>
              <a:t>54</a:t>
            </a:r>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期</a:t>
            </a:r>
            <a:endPar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endParaRPr>
          </a:p>
        </p:txBody>
      </p:sp>
      <p:grpSp>
        <p:nvGrpSpPr>
          <p:cNvPr id="5" name="Google Shape;11492;p84">
            <a:extLst>
              <a:ext uri="{FF2B5EF4-FFF2-40B4-BE49-F238E27FC236}">
                <a16:creationId xmlns:a16="http://schemas.microsoft.com/office/drawing/2014/main" id="{C7C241F0-8B00-87B4-FDBD-9B99AB6C9108}"/>
              </a:ext>
            </a:extLst>
          </p:cNvPr>
          <p:cNvGrpSpPr/>
          <p:nvPr/>
        </p:nvGrpSpPr>
        <p:grpSpPr>
          <a:xfrm>
            <a:off x="0" y="10478627"/>
            <a:ext cx="2162315" cy="62982"/>
            <a:chOff x="4411970" y="2962952"/>
            <a:chExt cx="706544" cy="104212"/>
          </a:xfrm>
          <a:solidFill>
            <a:schemeClr val="accent1">
              <a:lumMod val="20000"/>
              <a:lumOff val="80000"/>
            </a:schemeClr>
          </a:solidFill>
        </p:grpSpPr>
        <p:sp>
          <p:nvSpPr>
            <p:cNvPr id="6" name="Google Shape;11493;p84">
              <a:extLst>
                <a:ext uri="{FF2B5EF4-FFF2-40B4-BE49-F238E27FC236}">
                  <a16:creationId xmlns:a16="http://schemas.microsoft.com/office/drawing/2014/main" id="{2107BC04-6D31-9D67-C3DE-F55C33FBD5FD}"/>
                </a:ext>
              </a:extLst>
            </p:cNvPr>
            <p:cNvSpPr/>
            <p:nvPr/>
          </p:nvSpPr>
          <p:spPr>
            <a:xfrm>
              <a:off x="4583864" y="2962952"/>
              <a:ext cx="534651" cy="104077"/>
            </a:xfrm>
            <a:custGeom>
              <a:avLst/>
              <a:gdLst/>
              <a:ahLst/>
              <a:cxnLst/>
              <a:rect l="l" t="t" r="r" b="b"/>
              <a:pathLst>
                <a:path w="11841" h="2305" extrusionOk="0">
                  <a:moveTo>
                    <a:pt x="1155" y="0"/>
                  </a:moveTo>
                  <a:lnTo>
                    <a:pt x="0" y="2304"/>
                  </a:lnTo>
                  <a:lnTo>
                    <a:pt x="11410" y="2304"/>
                  </a:lnTo>
                  <a:lnTo>
                    <a:pt x="11840" y="1153"/>
                  </a:lnTo>
                  <a:lnTo>
                    <a:pt x="11410" y="0"/>
                  </a:lnTo>
                  <a:close/>
                </a:path>
              </a:pathLst>
            </a:custGeom>
            <a:grpFill/>
            <a:ln>
              <a:noFill/>
            </a:ln>
          </p:spPr>
          <p:txBody>
            <a:bodyPr spcFirstLastPara="1" wrap="square" lIns="75600" tIns="75600" rIns="75600" bIns="75600" anchor="ctr" anchorCtr="0">
              <a:noAutofit/>
            </a:bodyPr>
            <a:lstStyle/>
            <a:p>
              <a:endParaRPr sz="1158"/>
            </a:p>
          </p:txBody>
        </p:sp>
        <p:sp>
          <p:nvSpPr>
            <p:cNvPr id="7" name="Google Shape;11494;p84">
              <a:extLst>
                <a:ext uri="{FF2B5EF4-FFF2-40B4-BE49-F238E27FC236}">
                  <a16:creationId xmlns:a16="http://schemas.microsoft.com/office/drawing/2014/main" id="{C9825A99-C804-5806-8FB6-2DEC33260D90}"/>
                </a:ext>
              </a:extLst>
            </p:cNvPr>
            <p:cNvSpPr/>
            <p:nvPr/>
          </p:nvSpPr>
          <p:spPr>
            <a:xfrm>
              <a:off x="4411970" y="2963088"/>
              <a:ext cx="124124" cy="104077"/>
            </a:xfrm>
            <a:custGeom>
              <a:avLst/>
              <a:gdLst/>
              <a:ahLst/>
              <a:cxnLst/>
              <a:rect l="l" t="t" r="r" b="b"/>
              <a:pathLst>
                <a:path w="2749" h="2305" extrusionOk="0">
                  <a:moveTo>
                    <a:pt x="2749" y="0"/>
                  </a:moveTo>
                  <a:lnTo>
                    <a:pt x="177" y="2"/>
                  </a:lnTo>
                  <a:cubicBezTo>
                    <a:pt x="79" y="2"/>
                    <a:pt x="1" y="79"/>
                    <a:pt x="1" y="176"/>
                  </a:cubicBezTo>
                  <a:lnTo>
                    <a:pt x="1" y="2130"/>
                  </a:lnTo>
                  <a:cubicBezTo>
                    <a:pt x="1" y="2226"/>
                    <a:pt x="79" y="2305"/>
                    <a:pt x="177" y="2305"/>
                  </a:cubicBezTo>
                  <a:lnTo>
                    <a:pt x="1522" y="2305"/>
                  </a:lnTo>
                  <a:lnTo>
                    <a:pt x="2749" y="0"/>
                  </a:lnTo>
                  <a:close/>
                </a:path>
              </a:pathLst>
            </a:custGeom>
            <a:grpFill/>
            <a:ln>
              <a:noFill/>
            </a:ln>
          </p:spPr>
          <p:txBody>
            <a:bodyPr spcFirstLastPara="1" wrap="square" lIns="75600" tIns="75600" rIns="75600" bIns="75600" anchor="ctr" anchorCtr="0">
              <a:noAutofit/>
            </a:bodyPr>
            <a:lstStyle/>
            <a:p>
              <a:endParaRPr sz="1158"/>
            </a:p>
          </p:txBody>
        </p:sp>
        <p:sp>
          <p:nvSpPr>
            <p:cNvPr id="11" name="Google Shape;11495;p84">
              <a:extLst>
                <a:ext uri="{FF2B5EF4-FFF2-40B4-BE49-F238E27FC236}">
                  <a16:creationId xmlns:a16="http://schemas.microsoft.com/office/drawing/2014/main" id="{19CAADC4-DB1A-C344-F391-7D2393031A41}"/>
                </a:ext>
              </a:extLst>
            </p:cNvPr>
            <p:cNvSpPr/>
            <p:nvPr/>
          </p:nvSpPr>
          <p:spPr>
            <a:xfrm>
              <a:off x="4496946" y="2963133"/>
              <a:ext cx="79920" cy="104031"/>
            </a:xfrm>
            <a:custGeom>
              <a:avLst/>
              <a:gdLst/>
              <a:ahLst/>
              <a:cxnLst/>
              <a:rect l="l" t="t" r="r" b="b"/>
              <a:pathLst>
                <a:path w="1770" h="2304" extrusionOk="0">
                  <a:moveTo>
                    <a:pt x="1227" y="1"/>
                  </a:moveTo>
                  <a:lnTo>
                    <a:pt x="0" y="2304"/>
                  </a:lnTo>
                  <a:lnTo>
                    <a:pt x="542" y="2304"/>
                  </a:lnTo>
                  <a:lnTo>
                    <a:pt x="1770" y="1"/>
                  </a:lnTo>
                  <a:close/>
                </a:path>
              </a:pathLst>
            </a:custGeom>
            <a:grpFill/>
            <a:ln>
              <a:noFill/>
            </a:ln>
          </p:spPr>
          <p:txBody>
            <a:bodyPr spcFirstLastPara="1" wrap="square" lIns="75600" tIns="75600" rIns="75600" bIns="75600" anchor="ctr" anchorCtr="0">
              <a:noAutofit/>
            </a:bodyPr>
            <a:lstStyle/>
            <a:p>
              <a:endParaRPr sz="1158"/>
            </a:p>
          </p:txBody>
        </p:sp>
        <p:sp>
          <p:nvSpPr>
            <p:cNvPr id="12" name="Google Shape;11496;p84">
              <a:extLst>
                <a:ext uri="{FF2B5EF4-FFF2-40B4-BE49-F238E27FC236}">
                  <a16:creationId xmlns:a16="http://schemas.microsoft.com/office/drawing/2014/main" id="{59F0E970-CE9A-6B14-091A-D1C1E227872C}"/>
                </a:ext>
              </a:extLst>
            </p:cNvPr>
            <p:cNvSpPr/>
            <p:nvPr/>
          </p:nvSpPr>
          <p:spPr>
            <a:xfrm>
              <a:off x="4537628" y="2963133"/>
              <a:ext cx="79965" cy="104031"/>
            </a:xfrm>
            <a:custGeom>
              <a:avLst/>
              <a:gdLst/>
              <a:ahLst/>
              <a:cxnLst/>
              <a:rect l="l" t="t" r="r" b="b"/>
              <a:pathLst>
                <a:path w="1771" h="2304" extrusionOk="0">
                  <a:moveTo>
                    <a:pt x="1229" y="1"/>
                  </a:moveTo>
                  <a:lnTo>
                    <a:pt x="1" y="2304"/>
                  </a:lnTo>
                  <a:lnTo>
                    <a:pt x="544" y="2304"/>
                  </a:lnTo>
                  <a:lnTo>
                    <a:pt x="1770" y="1"/>
                  </a:lnTo>
                  <a:close/>
                </a:path>
              </a:pathLst>
            </a:custGeom>
            <a:grpFill/>
            <a:ln>
              <a:noFill/>
            </a:ln>
          </p:spPr>
          <p:txBody>
            <a:bodyPr spcFirstLastPara="1" wrap="square" lIns="75600" tIns="75600" rIns="75600" bIns="75600" anchor="ctr" anchorCtr="0">
              <a:noAutofit/>
            </a:bodyPr>
            <a:lstStyle/>
            <a:p>
              <a:endParaRPr sz="1158"/>
            </a:p>
          </p:txBody>
        </p:sp>
      </p:grpSp>
      <p:sp>
        <p:nvSpPr>
          <p:cNvPr id="10" name="頁尾版面配置區 9">
            <a:extLst>
              <a:ext uri="{FF2B5EF4-FFF2-40B4-BE49-F238E27FC236}">
                <a16:creationId xmlns:a16="http://schemas.microsoft.com/office/drawing/2014/main" id="{56D136B4-3B49-E269-D1F5-F97723A57470}"/>
              </a:ext>
            </a:extLst>
          </p:cNvPr>
          <p:cNvSpPr>
            <a:spLocks noGrp="1"/>
          </p:cNvSpPr>
          <p:nvPr>
            <p:ph type="ftr" sz="quarter" idx="11"/>
          </p:nvPr>
        </p:nvSpPr>
        <p:spPr>
          <a:xfrm>
            <a:off x="7165007" y="9817935"/>
            <a:ext cx="2772463" cy="569325"/>
          </a:xfrm>
        </p:spPr>
        <p:txBody>
          <a:bodyPr/>
          <a:lstStyle/>
          <a:p>
            <a:r>
              <a:rPr kumimoji="0" lang="en-US" altLang="zh-TW" sz="1800" dirty="0"/>
              <a:t>1</a:t>
            </a:r>
            <a:endParaRPr kumimoji="0" lang="en-US" sz="1800" dirty="0"/>
          </a:p>
        </p:txBody>
      </p:sp>
      <p:sp>
        <p:nvSpPr>
          <p:cNvPr id="14" name="矩形 13">
            <a:extLst>
              <a:ext uri="{FF2B5EF4-FFF2-40B4-BE49-F238E27FC236}">
                <a16:creationId xmlns:a16="http://schemas.microsoft.com/office/drawing/2014/main" id="{9F92BE84-084B-C065-697D-EA68E71376D1}"/>
              </a:ext>
            </a:extLst>
          </p:cNvPr>
          <p:cNvSpPr/>
          <p:nvPr/>
        </p:nvSpPr>
        <p:spPr>
          <a:xfrm>
            <a:off x="629291" y="1818308"/>
            <a:ext cx="6418566" cy="307777"/>
          </a:xfrm>
          <a:prstGeom prst="rect">
            <a:avLst/>
          </a:prstGeom>
        </p:spPr>
        <p:txBody>
          <a:bodyPr wrap="square">
            <a:spAutoFit/>
          </a:bodyPr>
          <a:lstStyle/>
          <a:p>
            <a:r>
              <a:rPr lang="zh-TW" altLang="en-US" sz="1400" b="1" dirty="0">
                <a:solidFill>
                  <a:schemeClr val="tx1">
                    <a:lumMod val="85000"/>
                    <a:lumOff val="15000"/>
                  </a:schemeClr>
                </a:solidFill>
                <a:latin typeface="微軟正黑體" panose="020B0604030504040204" pitchFamily="34" charset="-120"/>
                <a:ea typeface="微軟正黑體" panose="020B0604030504040204" pitchFamily="34" charset="-120"/>
              </a:rPr>
              <a:t>推廣水保旅遊業務 編印水保景點月曆</a:t>
            </a:r>
            <a:r>
              <a:rPr lang="en-US" altLang="zh-TW" sz="1400" b="1" dirty="0">
                <a:solidFill>
                  <a:schemeClr val="tx1">
                    <a:lumMod val="85000"/>
                    <a:lumOff val="15000"/>
                  </a:schemeClr>
                </a:solidFill>
                <a:latin typeface="微軟正黑體" panose="020B0604030504040204" pitchFamily="34" charset="-120"/>
                <a:ea typeface="微軟正黑體" panose="020B0604030504040204" pitchFamily="34" charset="-120"/>
              </a:rPr>
              <a:t>/</a:t>
            </a:r>
            <a:r>
              <a:rPr lang="zh-TW" altLang="en-US" sz="1400" b="1" dirty="0">
                <a:solidFill>
                  <a:schemeClr val="tx1">
                    <a:lumMod val="85000"/>
                    <a:lumOff val="15000"/>
                  </a:schemeClr>
                </a:solidFill>
                <a:latin typeface="微軟正黑體" panose="020B0604030504040204" pitchFamily="34" charset="-120"/>
                <a:ea typeface="微軟正黑體" panose="020B0604030504040204" pitchFamily="34" charset="-120"/>
              </a:rPr>
              <a:t>陳本康技師 </a:t>
            </a:r>
            <a:endParaRPr lang="en-US" altLang="zh-TW" sz="1400" b="1"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15" name="文字方塊 14">
            <a:extLst>
              <a:ext uri="{FF2B5EF4-FFF2-40B4-BE49-F238E27FC236}">
                <a16:creationId xmlns:a16="http://schemas.microsoft.com/office/drawing/2014/main" id="{8F10C3D2-2ECF-D858-71E5-368A64C235D2}"/>
              </a:ext>
            </a:extLst>
          </p:cNvPr>
          <p:cNvSpPr txBox="1"/>
          <p:nvPr/>
        </p:nvSpPr>
        <p:spPr>
          <a:xfrm>
            <a:off x="654378" y="2281803"/>
            <a:ext cx="6008002" cy="6038961"/>
          </a:xfrm>
          <a:prstGeom prst="rect">
            <a:avLst/>
          </a:prstGeom>
          <a:noFill/>
        </p:spPr>
        <p:txBody>
          <a:bodyPr wrap="square" rtlCol="0">
            <a:spAutoFit/>
          </a:bodyPr>
          <a:lstStyle/>
          <a:p>
            <a:pPr indent="457200" algn="just">
              <a:lnSpc>
                <a:spcPts val="2200"/>
              </a:lnSpc>
              <a:spcAft>
                <a:spcPts val="1200"/>
              </a:spcAft>
            </a:pPr>
            <a:r>
              <a:rPr lang="zh-TW" altLang="en-US" sz="1400" dirty="0">
                <a:latin typeface="微軟正黑體" panose="020B0604030504040204" pitchFamily="34" charset="-120"/>
                <a:ea typeface="微軟正黑體" panose="020B0604030504040204" pitchFamily="34" charset="-120"/>
              </a:rPr>
              <a:t>*水保花錢 也能賺錢*</a:t>
            </a:r>
          </a:p>
          <a:p>
            <a:pPr indent="457200" algn="just">
              <a:lnSpc>
                <a:spcPts val="2200"/>
              </a:lnSpc>
              <a:spcAft>
                <a:spcPts val="1200"/>
              </a:spcAft>
            </a:pPr>
            <a:r>
              <a:rPr lang="zh-TW" altLang="en-US" sz="1400" dirty="0">
                <a:latin typeface="微軟正黑體" panose="020B0604030504040204" pitchFamily="34" charset="-120"/>
                <a:ea typeface="微軟正黑體" panose="020B0604030504040204" pitchFamily="34" charset="-120"/>
              </a:rPr>
              <a:t>依據總統於民國</a:t>
            </a:r>
            <a:r>
              <a:rPr lang="en-US" altLang="zh-TW" sz="1400" dirty="0">
                <a:latin typeface="微軟正黑體" panose="020B0604030504040204" pitchFamily="34" charset="-120"/>
                <a:ea typeface="微軟正黑體" panose="020B0604030504040204" pitchFamily="34" charset="-120"/>
              </a:rPr>
              <a:t>83</a:t>
            </a:r>
            <a:r>
              <a:rPr lang="zh-TW" altLang="en-US" sz="1400" dirty="0">
                <a:latin typeface="微軟正黑體" panose="020B0604030504040204" pitchFamily="34" charset="-120"/>
                <a:ea typeface="微軟正黑體" panose="020B0604030504040204" pitchFamily="34" charset="-120"/>
              </a:rPr>
              <a:t>年公告的水土保持法第一條的宗旨為”為實施水土保持之處理與維護，以保育水土資源，涵養水源，減免災害，促進土地合理利用，增進國民福祉。” 因此，各級政府的水土保持相關單位，每年編列預算，用在保育、防災等相關工作，以減免災害，促進土地合理利用，增進國民福祉，多年來也投入相當多的經費。</a:t>
            </a:r>
          </a:p>
          <a:p>
            <a:pPr indent="457200" algn="just">
              <a:lnSpc>
                <a:spcPts val="2200"/>
              </a:lnSpc>
              <a:spcAft>
                <a:spcPts val="1200"/>
              </a:spcAft>
            </a:pPr>
            <a:r>
              <a:rPr lang="zh-TW" altLang="en-US" sz="1400" dirty="0">
                <a:latin typeface="微軟正黑體" panose="020B0604030504040204" pitchFamily="34" charset="-120"/>
                <a:ea typeface="微軟正黑體" panose="020B0604030504040204" pitchFamily="34" charset="-120"/>
              </a:rPr>
              <a:t>*結合資源 創意水保*</a:t>
            </a:r>
          </a:p>
          <a:p>
            <a:pPr indent="457200" algn="just">
              <a:lnSpc>
                <a:spcPts val="2200"/>
              </a:lnSpc>
              <a:spcAft>
                <a:spcPts val="1200"/>
              </a:spcAft>
            </a:pPr>
            <a:r>
              <a:rPr lang="zh-TW" altLang="en-US" sz="1400" dirty="0">
                <a:latin typeface="微軟正黑體" panose="020B0604030504040204" pitchFamily="34" charset="-120"/>
                <a:ea typeface="微軟正黑體" panose="020B0604030504040204" pitchFamily="34" charset="-120"/>
              </a:rPr>
              <a:t>水土保持局近年來持續推動的”農村旅遊評鑑計畫”，就是利用水土保持農村建設後 來辦理帶動地方的發展，例如最近公告的 “</a:t>
            </a:r>
            <a:r>
              <a:rPr lang="en-US" altLang="zh-TW" sz="1400" dirty="0">
                <a:latin typeface="微軟正黑體" panose="020B0604030504040204" pitchFamily="34" charset="-120"/>
                <a:ea typeface="微軟正黑體" panose="020B0604030504040204" pitchFamily="34" charset="-120"/>
              </a:rPr>
              <a:t>112</a:t>
            </a:r>
            <a:r>
              <a:rPr lang="zh-TW" altLang="en-US" sz="1400" dirty="0">
                <a:latin typeface="微軟正黑體" panose="020B0604030504040204" pitchFamily="34" charset="-120"/>
                <a:ea typeface="微軟正黑體" panose="020B0604030504040204" pitchFamily="34" charset="-120"/>
              </a:rPr>
              <a:t>年優遊農村體驗品質評鑑作業簡章」”</a:t>
            </a:r>
            <a:r>
              <a:rPr lang="en-US" altLang="zh-TW" sz="1400" dirty="0">
                <a:latin typeface="微軟正黑體" panose="020B0604030504040204" pitchFamily="34" charset="-120"/>
                <a:ea typeface="微軟正黑體" panose="020B0604030504040204" pitchFamily="34" charset="-120"/>
              </a:rPr>
              <a:t>(112</a:t>
            </a:r>
            <a:r>
              <a:rPr lang="zh-TW" altLang="en-US" sz="1400" dirty="0">
                <a:latin typeface="微軟正黑體" panose="020B0604030504040204" pitchFamily="34" charset="-120"/>
                <a:ea typeface="微軟正黑體" panose="020B0604030504040204" pitchFamily="34" charset="-120"/>
              </a:rPr>
              <a:t>年</a:t>
            </a:r>
            <a:r>
              <a:rPr lang="en-US" altLang="zh-TW" sz="1400" dirty="0">
                <a:latin typeface="微軟正黑體" panose="020B0604030504040204" pitchFamily="34" charset="-120"/>
                <a:ea typeface="微軟正黑體" panose="020B0604030504040204" pitchFamily="34" charset="-120"/>
              </a:rPr>
              <a:t>4</a:t>
            </a:r>
            <a:r>
              <a:rPr lang="zh-TW" altLang="en-US" sz="1400" dirty="0">
                <a:latin typeface="微軟正黑體" panose="020B0604030504040204" pitchFamily="34" charset="-120"/>
                <a:ea typeface="微軟正黑體" panose="020B0604030504040204" pitchFamily="34" charset="-120"/>
              </a:rPr>
              <a:t>月</a:t>
            </a:r>
            <a:r>
              <a:rPr lang="en-US" altLang="zh-TW" sz="1400" dirty="0">
                <a:latin typeface="微軟正黑體" panose="020B0604030504040204" pitchFamily="34" charset="-120"/>
                <a:ea typeface="微軟正黑體" panose="020B0604030504040204" pitchFamily="34" charset="-120"/>
              </a:rPr>
              <a:t>23</a:t>
            </a:r>
            <a:r>
              <a:rPr lang="zh-TW" altLang="en-US" sz="1400" dirty="0">
                <a:latin typeface="微軟正黑體" panose="020B0604030504040204" pitchFamily="34" charset="-120"/>
                <a:ea typeface="微軟正黑體" panose="020B0604030504040204" pitchFamily="34" charset="-120"/>
              </a:rPr>
              <a:t>日截止報名</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，每隔</a:t>
            </a:r>
            <a:r>
              <a:rPr lang="en-US" altLang="zh-TW" sz="1400" dirty="0">
                <a:latin typeface="微軟正黑體" panose="020B0604030504040204" pitchFamily="34" charset="-120"/>
                <a:ea typeface="微軟正黑體" panose="020B0604030504040204" pitchFamily="34" charset="-120"/>
              </a:rPr>
              <a:t>2</a:t>
            </a:r>
            <a:r>
              <a:rPr lang="zh-TW" altLang="en-US" sz="1400" dirty="0">
                <a:latin typeface="微軟正黑體" panose="020B0604030504040204" pitchFamily="34" charset="-120"/>
                <a:ea typeface="微軟正黑體" panose="020B0604030504040204" pitchFamily="34" charset="-120"/>
              </a:rPr>
              <a:t>年都會舉辦</a:t>
            </a:r>
            <a:r>
              <a:rPr lang="en-US" altLang="zh-TW" sz="1400" dirty="0">
                <a:latin typeface="微軟正黑體" panose="020B0604030504040204" pitchFamily="34" charset="-120"/>
                <a:ea typeface="微軟正黑體" panose="020B0604030504040204" pitchFamily="34" charset="-120"/>
              </a:rPr>
              <a:t>1</a:t>
            </a:r>
            <a:r>
              <a:rPr lang="zh-TW" altLang="en-US" sz="1400" dirty="0">
                <a:latin typeface="微軟正黑體" panose="020B0604030504040204" pitchFamily="34" charset="-120"/>
                <a:ea typeface="微軟正黑體" panose="020B0604030504040204" pitchFamily="34" charset="-120"/>
              </a:rPr>
              <a:t>次優遊農村體驗品質評鑑，透過評鑑的四大指標與內容，引導農村業者檢視自身於體驗環境、行程特色、經營管理及環境社會責任等</a:t>
            </a:r>
            <a:r>
              <a:rPr lang="en-US" altLang="zh-TW" sz="1400" dirty="0">
                <a:latin typeface="微軟正黑體" panose="020B0604030504040204" pitchFamily="34" charset="-120"/>
                <a:ea typeface="微軟正黑體" panose="020B0604030504040204" pitchFamily="34" charset="-120"/>
              </a:rPr>
              <a:t>4</a:t>
            </a:r>
            <a:r>
              <a:rPr lang="zh-TW" altLang="en-US" sz="1400" dirty="0">
                <a:latin typeface="微軟正黑體" panose="020B0604030504040204" pitchFamily="34" charset="-120"/>
                <a:ea typeface="微軟正黑體" panose="020B0604030504040204" pitchFamily="34" charset="-120"/>
              </a:rPr>
              <a:t>大面向的完備性與競爭力，並依分級分眾策略協助通過評鑑者，導入各項精進與優化的軟硬體資源，逐步扶植發展成具在地特色且符合旅遊市場趨勢的農村體驗。</a:t>
            </a:r>
          </a:p>
          <a:p>
            <a:pPr indent="457200" algn="just">
              <a:lnSpc>
                <a:spcPts val="2200"/>
              </a:lnSpc>
              <a:spcAft>
                <a:spcPts val="1200"/>
              </a:spcAft>
            </a:pPr>
            <a:r>
              <a:rPr lang="zh-TW" altLang="en-US" sz="1400" dirty="0">
                <a:latin typeface="微軟正黑體" panose="020B0604030504040204" pitchFamily="34" charset="-120"/>
                <a:ea typeface="微軟正黑體" panose="020B0604030504040204" pitchFamily="34" charset="-120"/>
              </a:rPr>
              <a:t>還有農業委員會</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現稱農業部</a:t>
            </a:r>
            <a:r>
              <a:rPr lang="en-US" altLang="zh-TW" sz="1400" dirty="0">
                <a:latin typeface="微軟正黑體" panose="020B0604030504040204" pitchFamily="34" charset="-120"/>
                <a:ea typeface="微軟正黑體" panose="020B0604030504040204" pitchFamily="34" charset="-120"/>
              </a:rPr>
              <a:t>) </a:t>
            </a:r>
            <a:r>
              <a:rPr lang="zh-TW" altLang="en-US" sz="1400" dirty="0">
                <a:latin typeface="微軟正黑體" panose="020B0604030504040204" pitchFamily="34" charset="-120"/>
                <a:ea typeface="微軟正黑體" panose="020B0604030504040204" pitchFamily="34" charset="-120"/>
              </a:rPr>
              <a:t>推出「農遊券</a:t>
            </a:r>
            <a:r>
              <a:rPr lang="en-US" altLang="zh-TW" sz="1400" dirty="0">
                <a:latin typeface="微軟正黑體" panose="020B0604030504040204" pitchFamily="34" charset="-120"/>
                <a:ea typeface="微軟正黑體" panose="020B0604030504040204" pitchFamily="34" charset="-120"/>
              </a:rPr>
              <a:t>888 </a:t>
            </a:r>
            <a:r>
              <a:rPr lang="zh-TW" altLang="en-US" sz="1400" dirty="0">
                <a:latin typeface="微軟正黑體" panose="020B0604030504040204" pitchFamily="34" charset="-120"/>
                <a:ea typeface="微軟正黑體" panose="020B0604030504040204" pitchFamily="34" charset="-120"/>
              </a:rPr>
              <a:t>農村好禮週週發」計畫，攜手雄獅旅遊、可樂旅遊等超過</a:t>
            </a:r>
            <a:r>
              <a:rPr lang="en-US" altLang="zh-TW" sz="1400" dirty="0">
                <a:latin typeface="微軟正黑體" panose="020B0604030504040204" pitchFamily="34" charset="-120"/>
                <a:ea typeface="微軟正黑體" panose="020B0604030504040204" pitchFamily="34" charset="-120"/>
              </a:rPr>
              <a:t>30</a:t>
            </a:r>
            <a:r>
              <a:rPr lang="zh-TW" altLang="en-US" sz="1400" dirty="0">
                <a:latin typeface="微軟正黑體" panose="020B0604030504040204" pitchFamily="34" charset="-120"/>
                <a:ea typeface="微軟正黑體" panose="020B0604030504040204" pitchFamily="34" charset="-120"/>
              </a:rPr>
              <a:t>家旅行同業合作推出「農村</a:t>
            </a:r>
            <a:r>
              <a:rPr lang="en-US" altLang="zh-TW" sz="1400" dirty="0">
                <a:latin typeface="微軟正黑體" panose="020B0604030504040204" pitchFamily="34" charset="-120"/>
                <a:ea typeface="微軟正黑體" panose="020B0604030504040204" pitchFamily="34" charset="-120"/>
              </a:rPr>
              <a:t>FUN</a:t>
            </a:r>
            <a:r>
              <a:rPr lang="zh-TW" altLang="en-US" sz="1400" dirty="0">
                <a:latin typeface="微軟正黑體" panose="020B0604030504040204" pitchFamily="34" charset="-120"/>
                <a:ea typeface="微軟正黑體" panose="020B0604030504040204" pitchFamily="34" charset="-120"/>
              </a:rPr>
              <a:t>心玩」優惠方案，並積極盤點全臺優遊農村及部落之合作與輔導計畫，以台中「梨之鄉」與「軟埤坑」休閒農業區，以及高雄「旗山糖廠社區」為主打，帶領近千名遊客走入農村、感受農遊樂趣。</a:t>
            </a:r>
            <a:endParaRPr lang="en-US" altLang="zh-TW" sz="1400" dirty="0">
              <a:latin typeface="微軟正黑體" panose="020B0604030504040204" pitchFamily="34" charset="-120"/>
              <a:ea typeface="微軟正黑體" panose="020B0604030504040204" pitchFamily="34" charset="-120"/>
            </a:endParaRPr>
          </a:p>
        </p:txBody>
      </p:sp>
      <p:sp>
        <p:nvSpPr>
          <p:cNvPr id="17" name="文字方塊 16">
            <a:extLst>
              <a:ext uri="{FF2B5EF4-FFF2-40B4-BE49-F238E27FC236}">
                <a16:creationId xmlns:a16="http://schemas.microsoft.com/office/drawing/2014/main" id="{40528045-4BC3-1F5B-84C8-43572C5536C7}"/>
              </a:ext>
            </a:extLst>
          </p:cNvPr>
          <p:cNvSpPr txBox="1"/>
          <p:nvPr/>
        </p:nvSpPr>
        <p:spPr>
          <a:xfrm>
            <a:off x="728562" y="1228522"/>
            <a:ext cx="1879807" cy="40011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p:spPr>
        <p:txBody>
          <a:bodyPr wrap="square">
            <a:spAutoFit/>
          </a:bodyPr>
          <a:lstStyle/>
          <a:p>
            <a:r>
              <a:rPr lang="zh-TW" altLang="en-US" sz="2000" b="1" dirty="0">
                <a:solidFill>
                  <a:schemeClr val="accent1">
                    <a:lumMod val="50000"/>
                  </a:schemeClr>
                </a:solidFill>
                <a:latin typeface="微軟正黑體" panose="020B0604030504040204" pitchFamily="34" charset="-120"/>
                <a:ea typeface="微軟正黑體" panose="020B0604030504040204" pitchFamily="34" charset="-120"/>
              </a:rPr>
              <a:t>一 、社會時事</a:t>
            </a:r>
            <a:endParaRPr lang="en-US" altLang="zh-TW" sz="2000" b="1" dirty="0">
              <a:solidFill>
                <a:schemeClr val="accent1">
                  <a:lumMod val="50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14165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a:extLst>
              <a:ext uri="{FF2B5EF4-FFF2-40B4-BE49-F238E27FC236}">
                <a16:creationId xmlns:a16="http://schemas.microsoft.com/office/drawing/2014/main" id="{58C495A9-7BF6-CCF7-6D9A-CE1C8F677E1C}"/>
              </a:ext>
            </a:extLst>
          </p:cNvPr>
          <p:cNvSpPr txBox="1"/>
          <p:nvPr/>
        </p:nvSpPr>
        <p:spPr>
          <a:xfrm>
            <a:off x="0" y="10141387"/>
            <a:ext cx="2608369" cy="276999"/>
          </a:xfrm>
          <a:prstGeom prst="rect">
            <a:avLst/>
          </a:prstGeom>
          <a:noFill/>
        </p:spPr>
        <p:txBody>
          <a:bodyPr wrap="square" rtlCol="0">
            <a:spAutoFit/>
          </a:bodyPr>
          <a:lstStyle/>
          <a:p>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水保技師電子報 月刊 第</a:t>
            </a:r>
            <a:r>
              <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rPr>
              <a:t>54</a:t>
            </a:r>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期</a:t>
            </a:r>
            <a:endPar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endParaRPr>
          </a:p>
        </p:txBody>
      </p:sp>
      <p:grpSp>
        <p:nvGrpSpPr>
          <p:cNvPr id="12" name="Google Shape;11492;p84">
            <a:extLst>
              <a:ext uri="{FF2B5EF4-FFF2-40B4-BE49-F238E27FC236}">
                <a16:creationId xmlns:a16="http://schemas.microsoft.com/office/drawing/2014/main" id="{33FC3ACF-F08C-92B8-78DA-E51C4AE0BF37}"/>
              </a:ext>
            </a:extLst>
          </p:cNvPr>
          <p:cNvGrpSpPr/>
          <p:nvPr/>
        </p:nvGrpSpPr>
        <p:grpSpPr>
          <a:xfrm>
            <a:off x="0" y="10437876"/>
            <a:ext cx="2162315" cy="62982"/>
            <a:chOff x="4411970" y="2962952"/>
            <a:chExt cx="706544" cy="104212"/>
          </a:xfrm>
          <a:solidFill>
            <a:schemeClr val="accent1">
              <a:lumMod val="20000"/>
              <a:lumOff val="80000"/>
            </a:schemeClr>
          </a:solidFill>
        </p:grpSpPr>
        <p:sp>
          <p:nvSpPr>
            <p:cNvPr id="13" name="Google Shape;11493;p84">
              <a:extLst>
                <a:ext uri="{FF2B5EF4-FFF2-40B4-BE49-F238E27FC236}">
                  <a16:creationId xmlns:a16="http://schemas.microsoft.com/office/drawing/2014/main" id="{C5F47A61-CCA1-6816-3D9A-78F53F863498}"/>
                </a:ext>
              </a:extLst>
            </p:cNvPr>
            <p:cNvSpPr/>
            <p:nvPr/>
          </p:nvSpPr>
          <p:spPr>
            <a:xfrm>
              <a:off x="4583864" y="2962952"/>
              <a:ext cx="534651" cy="104077"/>
            </a:xfrm>
            <a:custGeom>
              <a:avLst/>
              <a:gdLst/>
              <a:ahLst/>
              <a:cxnLst/>
              <a:rect l="l" t="t" r="r" b="b"/>
              <a:pathLst>
                <a:path w="11841" h="2305" extrusionOk="0">
                  <a:moveTo>
                    <a:pt x="1155" y="0"/>
                  </a:moveTo>
                  <a:lnTo>
                    <a:pt x="0" y="2304"/>
                  </a:lnTo>
                  <a:lnTo>
                    <a:pt x="11410" y="2304"/>
                  </a:lnTo>
                  <a:lnTo>
                    <a:pt x="11840" y="1153"/>
                  </a:lnTo>
                  <a:lnTo>
                    <a:pt x="11410" y="0"/>
                  </a:lnTo>
                  <a:close/>
                </a:path>
              </a:pathLst>
            </a:custGeom>
            <a:grpFill/>
            <a:ln>
              <a:noFill/>
            </a:ln>
          </p:spPr>
          <p:txBody>
            <a:bodyPr spcFirstLastPara="1" wrap="square" lIns="75600" tIns="75600" rIns="75600" bIns="75600" anchor="ctr" anchorCtr="0">
              <a:noAutofit/>
            </a:bodyPr>
            <a:lstStyle/>
            <a:p>
              <a:endParaRPr sz="1158"/>
            </a:p>
          </p:txBody>
        </p:sp>
        <p:sp>
          <p:nvSpPr>
            <p:cNvPr id="14" name="Google Shape;11494;p84">
              <a:extLst>
                <a:ext uri="{FF2B5EF4-FFF2-40B4-BE49-F238E27FC236}">
                  <a16:creationId xmlns:a16="http://schemas.microsoft.com/office/drawing/2014/main" id="{E05BFA6D-3623-61A2-6740-07418CC92C56}"/>
                </a:ext>
              </a:extLst>
            </p:cNvPr>
            <p:cNvSpPr/>
            <p:nvPr/>
          </p:nvSpPr>
          <p:spPr>
            <a:xfrm>
              <a:off x="4411970" y="2963088"/>
              <a:ext cx="124124" cy="104077"/>
            </a:xfrm>
            <a:custGeom>
              <a:avLst/>
              <a:gdLst/>
              <a:ahLst/>
              <a:cxnLst/>
              <a:rect l="l" t="t" r="r" b="b"/>
              <a:pathLst>
                <a:path w="2749" h="2305" extrusionOk="0">
                  <a:moveTo>
                    <a:pt x="2749" y="0"/>
                  </a:moveTo>
                  <a:lnTo>
                    <a:pt x="177" y="2"/>
                  </a:lnTo>
                  <a:cubicBezTo>
                    <a:pt x="79" y="2"/>
                    <a:pt x="1" y="79"/>
                    <a:pt x="1" y="176"/>
                  </a:cubicBezTo>
                  <a:lnTo>
                    <a:pt x="1" y="2130"/>
                  </a:lnTo>
                  <a:cubicBezTo>
                    <a:pt x="1" y="2226"/>
                    <a:pt x="79" y="2305"/>
                    <a:pt x="177" y="2305"/>
                  </a:cubicBezTo>
                  <a:lnTo>
                    <a:pt x="1522" y="2305"/>
                  </a:lnTo>
                  <a:lnTo>
                    <a:pt x="2749" y="0"/>
                  </a:lnTo>
                  <a:close/>
                </a:path>
              </a:pathLst>
            </a:custGeom>
            <a:grpFill/>
            <a:ln>
              <a:noFill/>
            </a:ln>
          </p:spPr>
          <p:txBody>
            <a:bodyPr spcFirstLastPara="1" wrap="square" lIns="75600" tIns="75600" rIns="75600" bIns="75600" anchor="ctr" anchorCtr="0">
              <a:noAutofit/>
            </a:bodyPr>
            <a:lstStyle/>
            <a:p>
              <a:endParaRPr sz="1158"/>
            </a:p>
          </p:txBody>
        </p:sp>
        <p:sp>
          <p:nvSpPr>
            <p:cNvPr id="15" name="Google Shape;11495;p84">
              <a:extLst>
                <a:ext uri="{FF2B5EF4-FFF2-40B4-BE49-F238E27FC236}">
                  <a16:creationId xmlns:a16="http://schemas.microsoft.com/office/drawing/2014/main" id="{8C0F8E82-5603-6BEA-374C-694BDF51C7C3}"/>
                </a:ext>
              </a:extLst>
            </p:cNvPr>
            <p:cNvSpPr/>
            <p:nvPr/>
          </p:nvSpPr>
          <p:spPr>
            <a:xfrm>
              <a:off x="4496946" y="2963133"/>
              <a:ext cx="79920" cy="104031"/>
            </a:xfrm>
            <a:custGeom>
              <a:avLst/>
              <a:gdLst/>
              <a:ahLst/>
              <a:cxnLst/>
              <a:rect l="l" t="t" r="r" b="b"/>
              <a:pathLst>
                <a:path w="1770" h="2304" extrusionOk="0">
                  <a:moveTo>
                    <a:pt x="1227" y="1"/>
                  </a:moveTo>
                  <a:lnTo>
                    <a:pt x="0" y="2304"/>
                  </a:lnTo>
                  <a:lnTo>
                    <a:pt x="542" y="2304"/>
                  </a:lnTo>
                  <a:lnTo>
                    <a:pt x="1770" y="1"/>
                  </a:lnTo>
                  <a:close/>
                </a:path>
              </a:pathLst>
            </a:custGeom>
            <a:grpFill/>
            <a:ln>
              <a:noFill/>
            </a:ln>
          </p:spPr>
          <p:txBody>
            <a:bodyPr spcFirstLastPara="1" wrap="square" lIns="75600" tIns="75600" rIns="75600" bIns="75600" anchor="ctr" anchorCtr="0">
              <a:noAutofit/>
            </a:bodyPr>
            <a:lstStyle/>
            <a:p>
              <a:endParaRPr sz="1158"/>
            </a:p>
          </p:txBody>
        </p:sp>
        <p:sp>
          <p:nvSpPr>
            <p:cNvPr id="16" name="Google Shape;11496;p84">
              <a:extLst>
                <a:ext uri="{FF2B5EF4-FFF2-40B4-BE49-F238E27FC236}">
                  <a16:creationId xmlns:a16="http://schemas.microsoft.com/office/drawing/2014/main" id="{C02A6FCC-821B-53F0-6CD6-FA279EBD23FB}"/>
                </a:ext>
              </a:extLst>
            </p:cNvPr>
            <p:cNvSpPr/>
            <p:nvPr/>
          </p:nvSpPr>
          <p:spPr>
            <a:xfrm>
              <a:off x="4537628" y="2963133"/>
              <a:ext cx="79965" cy="104031"/>
            </a:xfrm>
            <a:custGeom>
              <a:avLst/>
              <a:gdLst/>
              <a:ahLst/>
              <a:cxnLst/>
              <a:rect l="l" t="t" r="r" b="b"/>
              <a:pathLst>
                <a:path w="1771" h="2304" extrusionOk="0">
                  <a:moveTo>
                    <a:pt x="1229" y="1"/>
                  </a:moveTo>
                  <a:lnTo>
                    <a:pt x="1" y="2304"/>
                  </a:lnTo>
                  <a:lnTo>
                    <a:pt x="544" y="2304"/>
                  </a:lnTo>
                  <a:lnTo>
                    <a:pt x="1770" y="1"/>
                  </a:lnTo>
                  <a:close/>
                </a:path>
              </a:pathLst>
            </a:custGeom>
            <a:grpFill/>
            <a:ln>
              <a:noFill/>
            </a:ln>
          </p:spPr>
          <p:txBody>
            <a:bodyPr spcFirstLastPara="1" wrap="square" lIns="75600" tIns="75600" rIns="75600" bIns="75600" anchor="ctr" anchorCtr="0">
              <a:noAutofit/>
            </a:bodyPr>
            <a:lstStyle/>
            <a:p>
              <a:endParaRPr sz="1158"/>
            </a:p>
          </p:txBody>
        </p:sp>
      </p:grpSp>
      <p:sp>
        <p:nvSpPr>
          <p:cNvPr id="3" name="頁尾版面配置區 2">
            <a:extLst>
              <a:ext uri="{FF2B5EF4-FFF2-40B4-BE49-F238E27FC236}">
                <a16:creationId xmlns:a16="http://schemas.microsoft.com/office/drawing/2014/main" id="{CB611212-1ABB-EE0D-23FE-F12BB813A82A}"/>
              </a:ext>
            </a:extLst>
          </p:cNvPr>
          <p:cNvSpPr>
            <a:spLocks noGrp="1"/>
          </p:cNvSpPr>
          <p:nvPr>
            <p:ph type="ftr" sz="quarter" idx="11"/>
          </p:nvPr>
        </p:nvSpPr>
        <p:spPr>
          <a:xfrm>
            <a:off x="7165007" y="9889943"/>
            <a:ext cx="2772463" cy="569325"/>
          </a:xfrm>
        </p:spPr>
        <p:txBody>
          <a:bodyPr/>
          <a:lstStyle/>
          <a:p>
            <a:r>
              <a:rPr kumimoji="0" lang="en-US" altLang="zh-TW" sz="1800" dirty="0"/>
              <a:t>18</a:t>
            </a:r>
            <a:endParaRPr kumimoji="0" lang="en-US" sz="1800" dirty="0"/>
          </a:p>
        </p:txBody>
      </p:sp>
      <p:sp>
        <p:nvSpPr>
          <p:cNvPr id="5" name="文字方塊 4">
            <a:extLst>
              <a:ext uri="{FF2B5EF4-FFF2-40B4-BE49-F238E27FC236}">
                <a16:creationId xmlns:a16="http://schemas.microsoft.com/office/drawing/2014/main" id="{3A4F625F-1C4C-F4B5-6408-0C2EB3EB7B6C}"/>
              </a:ext>
            </a:extLst>
          </p:cNvPr>
          <p:cNvSpPr txBox="1"/>
          <p:nvPr/>
        </p:nvSpPr>
        <p:spPr>
          <a:xfrm>
            <a:off x="524601" y="1386260"/>
            <a:ext cx="6512059" cy="8244693"/>
          </a:xfrm>
          <a:prstGeom prst="rect">
            <a:avLst/>
          </a:prstGeom>
          <a:noFill/>
        </p:spPr>
        <p:txBody>
          <a:bodyPr wrap="square" rtlCol="0">
            <a:spAutoFit/>
          </a:bodyPr>
          <a:lstStyle/>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在某種程度算上是逆向行駛，</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藉此兜攏資源為專門需求者提供專門職業的整合性服務！</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為此，</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我們是否也應重新思考與重新定義</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何謂「專門職業」及其「服務範疇」，</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進而發現隱性社會需求的廣大藍海！</a:t>
            </a:r>
          </a:p>
          <a:p>
            <a:pPr algn="just">
              <a:lnSpc>
                <a:spcPts val="2200"/>
              </a:lnSpc>
            </a:pPr>
            <a:endPar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endParaRP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五四運動，</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是一場因著國際社會不公義所引發的學生運動，</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靠著一群不夠老辣的年輕小伙子對傳統禮教、約定成俗的衝撞，</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促成當時對傳統、對家庭、對社會、對國家、對民族的強烈批判與重新思考！</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而國際社會在蘇聯解體、冷戰結束後至今已逾</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30</a:t>
            </a: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年，</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聯合國框架下的國際制序基本上也運作了近</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80</a:t>
            </a: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年，</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至少在這五六十年至今，</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台灣地區已經相對和平了好長一段時間，</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長到許多人已經停止了對環境與局勢重新思考與批判的能力或動機，</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或許，</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回顧五四運動，</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關心國際情勢，</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反思現況處境，</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批判陳年制度</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或許，</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我們可以藉此找到新的路徑，</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跳脫他人為了磕絆我們而設置的眾多框架！</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本文假借了五四運動，</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拋了</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塊粗磚</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希望能為突破當前困局，</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引出更有價值的觀點！</a:t>
            </a:r>
          </a:p>
          <a:p>
            <a:pPr algn="just">
              <a:lnSpc>
                <a:spcPts val="2200"/>
              </a:lnSpc>
            </a:pPr>
            <a:endPar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endParaRPr>
          </a:p>
        </p:txBody>
      </p:sp>
      <p:grpSp>
        <p:nvGrpSpPr>
          <p:cNvPr id="6" name="群組 5">
            <a:extLst>
              <a:ext uri="{FF2B5EF4-FFF2-40B4-BE49-F238E27FC236}">
                <a16:creationId xmlns:a16="http://schemas.microsoft.com/office/drawing/2014/main" id="{C450871B-3A7B-6497-03FF-5C943F14DFD4}"/>
              </a:ext>
            </a:extLst>
          </p:cNvPr>
          <p:cNvGrpSpPr/>
          <p:nvPr/>
        </p:nvGrpSpPr>
        <p:grpSpPr>
          <a:xfrm>
            <a:off x="4371394" y="6419924"/>
            <a:ext cx="2294978" cy="1554706"/>
            <a:chOff x="1601258" y="4546151"/>
            <a:chExt cx="2294978" cy="1554706"/>
          </a:xfrm>
        </p:grpSpPr>
        <p:pic>
          <p:nvPicPr>
            <p:cNvPr id="7" name="圖片 6" descr="一張含有 夜空 的圖片&#10;&#10;自動產生的描述">
              <a:extLst>
                <a:ext uri="{FF2B5EF4-FFF2-40B4-BE49-F238E27FC236}">
                  <a16:creationId xmlns:a16="http://schemas.microsoft.com/office/drawing/2014/main" id="{62726122-BEB3-C4B5-567A-BD3265B384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H="1">
              <a:off x="1692065" y="4455344"/>
              <a:ext cx="363227" cy="544841"/>
            </a:xfrm>
            <a:prstGeom prst="rect">
              <a:avLst/>
            </a:prstGeom>
          </p:spPr>
        </p:pic>
        <p:pic>
          <p:nvPicPr>
            <p:cNvPr id="8" name="圖片 7" descr="一張含有 夜空 的圖片&#10;&#10;自動產生的描述">
              <a:extLst>
                <a:ext uri="{FF2B5EF4-FFF2-40B4-BE49-F238E27FC236}">
                  <a16:creationId xmlns:a16="http://schemas.microsoft.com/office/drawing/2014/main" id="{66C735A7-87D6-80C9-CB7A-E760038DD6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442202" y="5646823"/>
              <a:ext cx="363227" cy="544841"/>
            </a:xfrm>
            <a:prstGeom prst="rect">
              <a:avLst/>
            </a:prstGeom>
          </p:spPr>
        </p:pic>
        <p:sp>
          <p:nvSpPr>
            <p:cNvPr id="9" name="文字方塊 8">
              <a:extLst>
                <a:ext uri="{FF2B5EF4-FFF2-40B4-BE49-F238E27FC236}">
                  <a16:creationId xmlns:a16="http://schemas.microsoft.com/office/drawing/2014/main" id="{1A93D8B6-D605-696C-84C3-0C714F5DFF6F}"/>
                </a:ext>
              </a:extLst>
            </p:cNvPr>
            <p:cNvSpPr txBox="1"/>
            <p:nvPr/>
          </p:nvSpPr>
          <p:spPr>
            <a:xfrm>
              <a:off x="1704631" y="4727764"/>
              <a:ext cx="2088232" cy="1191480"/>
            </a:xfrm>
            <a:prstGeom prst="rect">
              <a:avLst/>
            </a:prstGeom>
            <a:noFill/>
          </p:spPr>
          <p:txBody>
            <a:bodyPr wrap="square" rtlCol="0">
              <a:spAutoFit/>
            </a:bodyPr>
            <a:lstStyle>
              <a:defPPr>
                <a:defRPr lang="zh-TW"/>
              </a:defPPr>
              <a:lvl1pPr algn="just">
                <a:lnSpc>
                  <a:spcPts val="2200"/>
                </a:lnSpc>
                <a:defRPr sz="1400">
                  <a:latin typeface="微軟正黑體" panose="020B0604030504040204" pitchFamily="34" charset="-120"/>
                  <a:ea typeface="微軟正黑體" panose="020B0604030504040204" pitchFamily="34" charset="-120"/>
                  <a:cs typeface="Times New Roman" panose="02020603050405020304" pitchFamily="18" charset="0"/>
                </a:defRPr>
              </a:lvl1pPr>
            </a:lstStyle>
            <a:p>
              <a:pPr algn="ctr"/>
              <a:r>
                <a:rPr lang="zh-TW" altLang="en-US" dirty="0"/>
                <a:t>五四運動逾百年</a:t>
              </a:r>
            </a:p>
            <a:p>
              <a:pPr algn="ctr"/>
              <a:r>
                <a:rPr lang="zh-TW" altLang="en-US" dirty="0"/>
                <a:t>昔日觀念遺當前</a:t>
              </a:r>
            </a:p>
            <a:p>
              <a:pPr algn="ctr"/>
              <a:r>
                <a:rPr lang="zh-TW" altLang="en-US" dirty="0"/>
                <a:t>若為和平因循故</a:t>
              </a:r>
            </a:p>
            <a:p>
              <a:pPr algn="ctr"/>
              <a:r>
                <a:rPr lang="zh-TW" altLang="en-US" dirty="0"/>
                <a:t>重拾批判尋袤原</a:t>
              </a:r>
            </a:p>
          </p:txBody>
        </p:sp>
      </p:grpSp>
      <p:pic>
        <p:nvPicPr>
          <p:cNvPr id="2" name="圖片 1" descr="一張含有 綠色, 蛙 的圖片&#10;&#10;自動產生的描述">
            <a:extLst>
              <a:ext uri="{FF2B5EF4-FFF2-40B4-BE49-F238E27FC236}">
                <a16:creationId xmlns:a16="http://schemas.microsoft.com/office/drawing/2014/main" id="{F570D5FF-7A3B-06A9-2F66-C17B92F395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99988" y="9090114"/>
            <a:ext cx="1580491" cy="1051191"/>
          </a:xfrm>
          <a:prstGeom prst="ellipse">
            <a:avLst/>
          </a:prstGeom>
          <a:ln>
            <a:noFill/>
          </a:ln>
          <a:effectLst>
            <a:glow>
              <a:schemeClr val="accent1">
                <a:alpha val="40000"/>
              </a:schemeClr>
            </a:glow>
            <a:softEdge rad="203200"/>
          </a:effectLst>
        </p:spPr>
      </p:pic>
      <p:sp>
        <p:nvSpPr>
          <p:cNvPr id="4" name="文字方塊 3">
            <a:extLst>
              <a:ext uri="{FF2B5EF4-FFF2-40B4-BE49-F238E27FC236}">
                <a16:creationId xmlns:a16="http://schemas.microsoft.com/office/drawing/2014/main" id="{0D59EA93-D907-4CA4-D764-D956881D90A5}"/>
              </a:ext>
            </a:extLst>
          </p:cNvPr>
          <p:cNvSpPr txBox="1"/>
          <p:nvPr/>
        </p:nvSpPr>
        <p:spPr>
          <a:xfrm>
            <a:off x="2651731" y="9538832"/>
            <a:ext cx="2257800" cy="627223"/>
          </a:xfrm>
          <a:prstGeom prst="rect">
            <a:avLst/>
          </a:prstGeom>
          <a:noFill/>
        </p:spPr>
        <p:txBody>
          <a:bodyPr wrap="square" rtlCol="0">
            <a:spAutoFit/>
          </a:bodyPr>
          <a:lstStyle/>
          <a:p>
            <a:pPr marL="0" marR="0" lvl="0" indent="0" algn="ctr" defTabSz="1043056" rtl="0" eaLnBrk="1" fontAlgn="auto" latinLnBrk="0" hangingPunct="1">
              <a:lnSpc>
                <a:spcPts val="2200"/>
              </a:lnSpc>
              <a:spcBef>
                <a:spcPts val="0"/>
              </a:spcBef>
              <a:spcAft>
                <a:spcPts val="0"/>
              </a:spcAft>
              <a:buClrTx/>
              <a:buSzTx/>
              <a:buFontTx/>
              <a:buNone/>
              <a:tabLst/>
              <a:defRPr/>
            </a:pP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蛙蛙從水土保持的角度</a:t>
            </a:r>
          </a:p>
          <a:p>
            <a:pPr marL="0" marR="0" lvl="0" indent="0" algn="ctr" defTabSz="1043056" rtl="0" eaLnBrk="1" fontAlgn="auto" latinLnBrk="0" hangingPunct="1">
              <a:lnSpc>
                <a:spcPts val="2200"/>
              </a:lnSpc>
              <a:spcBef>
                <a:spcPts val="0"/>
              </a:spcBef>
              <a:spcAft>
                <a:spcPts val="0"/>
              </a:spcAft>
              <a:buClrTx/>
              <a:buSzTx/>
              <a:buFontTx/>
              <a:buNone/>
              <a:tabLst/>
              <a:defRPr/>
            </a:pPr>
            <a:r>
              <a:rPr kumimoji="0" lang="zh-TW" altLang="en-US" sz="1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來看這個多采多姿的世界</a:t>
            </a:r>
          </a:p>
        </p:txBody>
      </p:sp>
      <p:grpSp>
        <p:nvGrpSpPr>
          <p:cNvPr id="10" name="群組 9">
            <a:extLst>
              <a:ext uri="{FF2B5EF4-FFF2-40B4-BE49-F238E27FC236}">
                <a16:creationId xmlns:a16="http://schemas.microsoft.com/office/drawing/2014/main" id="{98335622-0378-10A3-6427-FBE28DEBAE15}"/>
              </a:ext>
            </a:extLst>
          </p:cNvPr>
          <p:cNvGrpSpPr/>
          <p:nvPr/>
        </p:nvGrpSpPr>
        <p:grpSpPr>
          <a:xfrm>
            <a:off x="4978883" y="9079882"/>
            <a:ext cx="2258036" cy="1392441"/>
            <a:chOff x="4325919" y="7924671"/>
            <a:chExt cx="2258036" cy="1392441"/>
          </a:xfrm>
        </p:grpSpPr>
        <p:pic>
          <p:nvPicPr>
            <p:cNvPr id="17" name="圖片 16">
              <a:hlinkClick r:id="rId5"/>
              <a:extLst>
                <a:ext uri="{FF2B5EF4-FFF2-40B4-BE49-F238E27FC236}">
                  <a16:creationId xmlns:a16="http://schemas.microsoft.com/office/drawing/2014/main" id="{8A5D0179-B393-5600-83C0-00EB5E6FC0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3955" y="7924671"/>
              <a:ext cx="1080000" cy="1080000"/>
            </a:xfrm>
            <a:prstGeom prst="rect">
              <a:avLst/>
            </a:prstGeom>
          </p:spPr>
        </p:pic>
        <p:sp>
          <p:nvSpPr>
            <p:cNvPr id="18" name="文字方塊 17">
              <a:extLst>
                <a:ext uri="{FF2B5EF4-FFF2-40B4-BE49-F238E27FC236}">
                  <a16:creationId xmlns:a16="http://schemas.microsoft.com/office/drawing/2014/main" id="{E65080B9-E707-3B5A-1BAF-5920D460F180}"/>
                </a:ext>
              </a:extLst>
            </p:cNvPr>
            <p:cNvSpPr txBox="1"/>
            <p:nvPr/>
          </p:nvSpPr>
          <p:spPr>
            <a:xfrm>
              <a:off x="5682414" y="9009335"/>
              <a:ext cx="723082" cy="307777"/>
            </a:xfrm>
            <a:prstGeom prst="rect">
              <a:avLst/>
            </a:prstGeom>
            <a:noFill/>
          </p:spPr>
          <p:txBody>
            <a:bodyPr wrap="square" rtlCol="0">
              <a:spAutoFit/>
            </a:bodyPr>
            <a:lstStyle/>
            <a:p>
              <a:r>
                <a:rPr lang="zh-TW" altLang="en-US" sz="1400" dirty="0">
                  <a:latin typeface="微軟正黑體" panose="020B0604030504040204" pitchFamily="34" charset="-120"/>
                  <a:ea typeface="微軟正黑體" panose="020B0604030504040204" pitchFamily="34" charset="-120"/>
                </a:rPr>
                <a:t>個人</a:t>
              </a:r>
              <a:r>
                <a:rPr lang="en-US" altLang="zh-TW" sz="1400" dirty="0">
                  <a:latin typeface="微軟正黑體" panose="020B0604030504040204" pitchFamily="34" charset="-120"/>
                  <a:ea typeface="微軟正黑體" panose="020B0604030504040204" pitchFamily="34" charset="-120"/>
                </a:rPr>
                <a:t>IG</a:t>
              </a:r>
              <a:endParaRPr lang="zh-TW" altLang="en-US" sz="1400" dirty="0"/>
            </a:p>
          </p:txBody>
        </p:sp>
        <p:sp>
          <p:nvSpPr>
            <p:cNvPr id="19" name="文字方塊 18">
              <a:extLst>
                <a:ext uri="{FF2B5EF4-FFF2-40B4-BE49-F238E27FC236}">
                  <a16:creationId xmlns:a16="http://schemas.microsoft.com/office/drawing/2014/main" id="{E9E17ABB-A4A1-6BEA-07FD-7820FD60ABC6}"/>
                </a:ext>
              </a:extLst>
            </p:cNvPr>
            <p:cNvSpPr txBox="1"/>
            <p:nvPr/>
          </p:nvSpPr>
          <p:spPr>
            <a:xfrm>
              <a:off x="4419408" y="9009335"/>
              <a:ext cx="893022" cy="307777"/>
            </a:xfrm>
            <a:prstGeom prst="rect">
              <a:avLst/>
            </a:prstGeom>
            <a:noFill/>
          </p:spPr>
          <p:txBody>
            <a:bodyPr wrap="square" rtlCol="0">
              <a:spAutoFit/>
            </a:bodyPr>
            <a:lstStyle/>
            <a:p>
              <a:pPr algn="ctr"/>
              <a:r>
                <a:rPr lang="zh-TW" altLang="en-US" sz="1400" dirty="0">
                  <a:latin typeface="微軟正黑體" panose="020B0604030504040204" pitchFamily="34" charset="-120"/>
                  <a:ea typeface="微軟正黑體" panose="020B0604030504040204" pitchFamily="34" charset="-120"/>
                </a:rPr>
                <a:t>公會</a:t>
              </a:r>
              <a:r>
                <a:rPr lang="en-US" altLang="zh-TW" sz="1400" dirty="0">
                  <a:latin typeface="微軟正黑體" panose="020B0604030504040204" pitchFamily="34" charset="-120"/>
                  <a:ea typeface="微軟正黑體" panose="020B0604030504040204" pitchFamily="34" charset="-120"/>
                </a:rPr>
                <a:t>FB</a:t>
              </a:r>
              <a:endParaRPr lang="zh-TW" altLang="en-US" sz="1400" dirty="0"/>
            </a:p>
          </p:txBody>
        </p:sp>
        <p:pic>
          <p:nvPicPr>
            <p:cNvPr id="20" name="圖片 19">
              <a:hlinkClick r:id="rId7"/>
              <a:extLst>
                <a:ext uri="{FF2B5EF4-FFF2-40B4-BE49-F238E27FC236}">
                  <a16:creationId xmlns:a16="http://schemas.microsoft.com/office/drawing/2014/main" id="{0F4C90AF-652A-C471-DD92-117520CE2A4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25919" y="7924671"/>
              <a:ext cx="1080000" cy="1080000"/>
            </a:xfrm>
            <a:prstGeom prst="rect">
              <a:avLst/>
            </a:prstGeom>
          </p:spPr>
        </p:pic>
      </p:grpSp>
      <p:sp>
        <p:nvSpPr>
          <p:cNvPr id="21" name="文字方塊 20">
            <a:extLst>
              <a:ext uri="{FF2B5EF4-FFF2-40B4-BE49-F238E27FC236}">
                <a16:creationId xmlns:a16="http://schemas.microsoft.com/office/drawing/2014/main" id="{A7430A17-58B7-0EAB-85AB-50B70C8E3237}"/>
              </a:ext>
            </a:extLst>
          </p:cNvPr>
          <p:cNvSpPr txBox="1"/>
          <p:nvPr/>
        </p:nvSpPr>
        <p:spPr>
          <a:xfrm>
            <a:off x="2923902" y="9195111"/>
            <a:ext cx="1713459" cy="345094"/>
          </a:xfrm>
          <a:prstGeom prst="rect">
            <a:avLst/>
          </a:prstGeom>
          <a:noFill/>
        </p:spPr>
        <p:txBody>
          <a:bodyPr wrap="square" rtlCol="0">
            <a:spAutoFit/>
          </a:bodyPr>
          <a:lstStyle/>
          <a:p>
            <a:pPr marL="0" marR="0" lvl="0" indent="0" algn="ctr" defTabSz="1043056" rtl="0" eaLnBrk="1" fontAlgn="auto" latinLnBrk="0" hangingPunct="1">
              <a:lnSpc>
                <a:spcPts val="22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水保蛙嗚</a:t>
            </a:r>
          </a:p>
        </p:txBody>
      </p:sp>
      <p:pic>
        <p:nvPicPr>
          <p:cNvPr id="23" name="圖片 22" descr="一張含有 運輸, 建造裝備, 挖土機, 黃色 的圖片&#10;&#10;自動產生的描述">
            <a:extLst>
              <a:ext uri="{FF2B5EF4-FFF2-40B4-BE49-F238E27FC236}">
                <a16:creationId xmlns:a16="http://schemas.microsoft.com/office/drawing/2014/main" id="{7E43E195-5D0E-9FD0-501D-42F93D83DC9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4848785" y="845126"/>
            <a:ext cx="3687013" cy="5565302"/>
          </a:xfrm>
          <a:prstGeom prst="rect">
            <a:avLst/>
          </a:prstGeom>
        </p:spPr>
      </p:pic>
    </p:spTree>
    <p:extLst>
      <p:ext uri="{BB962C8B-B14F-4D97-AF65-F5344CB8AC3E}">
        <p14:creationId xmlns:p14="http://schemas.microsoft.com/office/powerpoint/2010/main" val="268528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26065" y="1154164"/>
            <a:ext cx="2082304" cy="40011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0" scaled="1"/>
            <a:tileRect/>
          </a:gradFill>
        </p:spPr>
        <p:txBody>
          <a:bodyPr wrap="square">
            <a:spAutoFit/>
          </a:bodyPr>
          <a:lstStyle/>
          <a:p>
            <a:r>
              <a:rPr lang="zh-TW" altLang="en-US" sz="2000" b="1" dirty="0">
                <a:solidFill>
                  <a:schemeClr val="accent1">
                    <a:lumMod val="50000"/>
                  </a:schemeClr>
                </a:solidFill>
                <a:latin typeface="微軟正黑體" panose="020B0604030504040204" pitchFamily="34" charset="-120"/>
                <a:ea typeface="微軟正黑體" panose="020B0604030504040204" pitchFamily="34" charset="-120"/>
              </a:rPr>
              <a:t>五、水保萬事屋 </a:t>
            </a:r>
            <a:endParaRPr lang="zh-TW" altLang="zh-TW" sz="2000" b="1" dirty="0">
              <a:solidFill>
                <a:schemeClr val="accent1">
                  <a:lumMod val="50000"/>
                </a:schemeClr>
              </a:solidFill>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id="{E0F1D569-4961-59AA-C6CC-7092294088BD}"/>
              </a:ext>
            </a:extLst>
          </p:cNvPr>
          <p:cNvSpPr/>
          <p:nvPr/>
        </p:nvSpPr>
        <p:spPr>
          <a:xfrm>
            <a:off x="526065" y="1582539"/>
            <a:ext cx="6638941" cy="307777"/>
          </a:xfrm>
          <a:prstGeom prst="rect">
            <a:avLst/>
          </a:prstGeom>
        </p:spPr>
        <p:txBody>
          <a:bodyPr wrap="square">
            <a:spAutoFit/>
          </a:bodyPr>
          <a:lstStyle/>
          <a:p>
            <a:r>
              <a:rPr lang="zh-TW" altLang="en-US" sz="1400" b="1" dirty="0">
                <a:latin typeface="微軟正黑體" panose="020B0604030504040204" pitchFamily="34" charset="-120"/>
                <a:ea typeface="微軟正黑體" panose="020B0604030504040204" pitchFamily="34" charset="-120"/>
              </a:rPr>
              <a:t>淺談台南市的土地利用與水土保持</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蔣季翰技師</a:t>
            </a:r>
            <a:endParaRPr lang="en-US" altLang="zh-TW" sz="1400" b="1" dirty="0">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29EE7FF8-C331-1437-A12C-0BEF8F2714A0}"/>
              </a:ext>
            </a:extLst>
          </p:cNvPr>
          <p:cNvSpPr txBox="1"/>
          <p:nvPr/>
        </p:nvSpPr>
        <p:spPr>
          <a:xfrm>
            <a:off x="504649" y="1854535"/>
            <a:ext cx="6512059" cy="10860794"/>
          </a:xfrm>
          <a:prstGeom prst="rect">
            <a:avLst/>
          </a:prstGeom>
          <a:noFill/>
        </p:spPr>
        <p:txBody>
          <a:bodyPr wrap="square" rtlCol="0">
            <a:spAutoFit/>
          </a:bodyPr>
          <a:lstStyle/>
          <a:p>
            <a:pPr indent="457200" algn="just">
              <a:lnSpc>
                <a:spcPts val="2200"/>
              </a:lnSpc>
              <a:spcAft>
                <a:spcPts val="600"/>
              </a:spcAft>
            </a:pPr>
            <a:r>
              <a:rPr lang="zh-TW" altLang="en-US" sz="1400" dirty="0">
                <a:latin typeface="微軟正黑體" panose="020B0604030504040204" pitchFamily="34" charset="-120"/>
                <a:ea typeface="微軟正黑體" panose="020B0604030504040204" pitchFamily="34" charset="-120"/>
              </a:rPr>
              <a:t>台南市為台灣的六都直轄市之一，台南的舊稱為府城，以往的台灣還有著一府二鹿三艋舺的說法，但由於六個直轄市的土地使用與發展差異大，讓山坡地水土保持的管理工作在執行的法令的認知層面有著不一樣的結果。以六都的山坡地與平地的土地面積比例而言，台南市的山坡地約為</a:t>
            </a:r>
            <a:r>
              <a:rPr lang="en-US" altLang="zh-TW" sz="1400" dirty="0">
                <a:latin typeface="微軟正黑體" panose="020B0604030504040204" pitchFamily="34" charset="-120"/>
                <a:ea typeface="微軟正黑體" panose="020B0604030504040204" pitchFamily="34" charset="-120"/>
              </a:rPr>
              <a:t>38%</a:t>
            </a:r>
            <a:r>
              <a:rPr lang="zh-TW" altLang="en-US" sz="1400" dirty="0">
                <a:latin typeface="微軟正黑體" panose="020B0604030504040204" pitchFamily="34" charset="-120"/>
                <a:ea typeface="微軟正黑體" panose="020B0604030504040204" pitchFamily="34" charset="-120"/>
              </a:rPr>
              <a:t>，屬於六都之中最少，山的海拔也相對較低，大多屬於淺山的地形，而台南市還佔烏山頭水庫集水區與白河水庫集水區等兩個特定水土保持區，甚至已經劃為特定水土保持區的土地，也同樣是都市計畫區的情境。當地的居民也曾表示，其實不明白到底是要我們台南這個地方興旺還是沒落</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 道出了台南水土保持管理層面上的兩難。</a:t>
            </a:r>
            <a:endParaRPr lang="en-US" altLang="zh-TW" sz="1400" dirty="0">
              <a:latin typeface="微軟正黑體" panose="020B0604030504040204" pitchFamily="34" charset="-120"/>
              <a:ea typeface="微軟正黑體" panose="020B0604030504040204" pitchFamily="34" charset="-120"/>
            </a:endParaRPr>
          </a:p>
          <a:p>
            <a:pPr algn="just">
              <a:lnSpc>
                <a:spcPts val="2200"/>
              </a:lnSpc>
            </a:pPr>
            <a:r>
              <a:rPr lang="en-US" altLang="zh-TW" sz="1400" b="1" dirty="0">
                <a:latin typeface="微軟正黑體" panose="020B0604030504040204" pitchFamily="34" charset="-120"/>
                <a:ea typeface="微軟正黑體" panose="020B0604030504040204" pitchFamily="34" charset="-120"/>
              </a:rPr>
              <a:t>1. </a:t>
            </a:r>
            <a:r>
              <a:rPr lang="zh-TW" altLang="en-US" sz="1400" b="1" dirty="0">
                <a:latin typeface="微軟正黑體" panose="020B0604030504040204" pitchFamily="34" charset="-120"/>
                <a:ea typeface="微軟正黑體" panose="020B0604030504040204" pitchFamily="34" charset="-120"/>
              </a:rPr>
              <a:t>台南市的土地利用</a:t>
            </a:r>
            <a:endParaRPr lang="en-US" altLang="zh-TW" sz="1400" b="1" dirty="0">
              <a:latin typeface="微軟正黑體" panose="020B0604030504040204" pitchFamily="34" charset="-120"/>
              <a:ea typeface="微軟正黑體" panose="020B0604030504040204" pitchFamily="34" charset="-120"/>
            </a:endParaRPr>
          </a:p>
          <a:p>
            <a:pPr indent="457200" algn="just">
              <a:lnSpc>
                <a:spcPts val="2200"/>
              </a:lnSpc>
            </a:pPr>
            <a:r>
              <a:rPr lang="zh-TW" altLang="en-US" sz="1400" dirty="0">
                <a:latin typeface="微軟正黑體" panose="020B0604030504040204" pitchFamily="34" charset="-120"/>
                <a:ea typeface="微軟正黑體" panose="020B0604030504040204" pitchFamily="34" charset="-120"/>
              </a:rPr>
              <a:t>在台南同樣為六都有哪裡不一樣</a:t>
            </a:r>
            <a:r>
              <a:rPr lang="en-US" altLang="zh-TW" sz="1400" dirty="0">
                <a:latin typeface="微軟正黑體" panose="020B0604030504040204" pitchFamily="34" charset="-120"/>
                <a:ea typeface="微軟正黑體" panose="020B0604030504040204" pitchFamily="34" charset="-120"/>
              </a:rPr>
              <a:t>??</a:t>
            </a:r>
          </a:p>
          <a:p>
            <a:pPr indent="457200" algn="just">
              <a:lnSpc>
                <a:spcPts val="2200"/>
              </a:lnSpc>
            </a:pPr>
            <a:r>
              <a:rPr lang="zh-TW" altLang="en-US" sz="1400" dirty="0">
                <a:latin typeface="微軟正黑體" panose="020B0604030504040204" pitchFamily="34" charset="-120"/>
                <a:ea typeface="微軟正黑體" panose="020B0604030504040204" pitchFamily="34" charset="-120"/>
              </a:rPr>
              <a:t>從國土利用現況調查統計，土地利用型態跟其他的五都很不一樣，每個直轄市都有著捷運或是輕軌，即使在平地面積占的最多的台南，卻也是開發現代化基礎建設最為遲緩的縣市，不僅如此，台南的土地利用型態大宗都還是以農業面積最大，而六都之中是唯一的林業面積小於農業面積的地區，加上原本民國</a:t>
            </a:r>
            <a:r>
              <a:rPr lang="en-US" altLang="zh-TW" sz="1400" dirty="0">
                <a:latin typeface="微軟正黑體" panose="020B0604030504040204" pitchFamily="34" charset="-120"/>
                <a:ea typeface="微軟正黑體" panose="020B0604030504040204" pitchFamily="34" charset="-120"/>
              </a:rPr>
              <a:t>98</a:t>
            </a:r>
            <a:r>
              <a:rPr lang="zh-TW" altLang="en-US" sz="1400" dirty="0">
                <a:latin typeface="微軟正黑體" panose="020B0604030504040204" pitchFamily="34" charset="-120"/>
                <a:ea typeface="微軟正黑體" panose="020B0604030504040204" pitchFamily="34" charset="-120"/>
              </a:rPr>
              <a:t>年的山坡地範圍邊界的零碎畸零，導致在山坡地開發的水土保持管理層面窘困。</a:t>
            </a:r>
            <a:endParaRPr lang="en-US" altLang="zh-TW" sz="1400" dirty="0">
              <a:latin typeface="微軟正黑體" panose="020B0604030504040204" pitchFamily="34" charset="-120"/>
              <a:ea typeface="微軟正黑體" panose="020B0604030504040204" pitchFamily="34" charset="-120"/>
            </a:endParaRPr>
          </a:p>
          <a:p>
            <a:pPr indent="457200" algn="just">
              <a:lnSpc>
                <a:spcPts val="2200"/>
              </a:lnSpc>
            </a:pPr>
            <a:endParaRPr lang="en-US" altLang="zh-TW" sz="1400" dirty="0">
              <a:latin typeface="微軟正黑體" panose="020B0604030504040204" pitchFamily="34" charset="-120"/>
              <a:ea typeface="微軟正黑體" panose="020B0604030504040204" pitchFamily="34" charset="-120"/>
            </a:endParaRPr>
          </a:p>
          <a:p>
            <a:pPr algn="just">
              <a:lnSpc>
                <a:spcPts val="2200"/>
              </a:lnSpc>
            </a:pPr>
            <a:r>
              <a:rPr lang="en-US" altLang="zh-TW" sz="1400" b="1" dirty="0">
                <a:latin typeface="微軟正黑體" panose="020B0604030504040204" pitchFamily="34" charset="-120"/>
                <a:ea typeface="微軟正黑體" panose="020B0604030504040204" pitchFamily="34" charset="-120"/>
              </a:rPr>
              <a:t>2. </a:t>
            </a:r>
            <a:r>
              <a:rPr lang="zh-TW" altLang="en-US" sz="1400" b="1" dirty="0">
                <a:latin typeface="微軟正黑體" panose="020B0604030504040204" pitchFamily="34" charset="-120"/>
                <a:ea typeface="微軟正黑體" panose="020B0604030504040204" pitchFamily="34" charset="-120"/>
              </a:rPr>
              <a:t>農業</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那都種植什麼呢</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遭遇到什麼狀況呢</a:t>
            </a:r>
            <a:endParaRPr lang="en-US" altLang="zh-TW" sz="1400" b="1" dirty="0">
              <a:latin typeface="微軟正黑體" panose="020B0604030504040204" pitchFamily="34" charset="-120"/>
              <a:ea typeface="微軟正黑體" panose="020B0604030504040204" pitchFamily="34" charset="-120"/>
            </a:endParaRPr>
          </a:p>
          <a:p>
            <a:pPr indent="457200" algn="just">
              <a:lnSpc>
                <a:spcPts val="2200"/>
              </a:lnSpc>
            </a:pPr>
            <a:r>
              <a:rPr lang="zh-TW" altLang="en-US" sz="1400" dirty="0">
                <a:latin typeface="微軟正黑體" panose="020B0604030504040204" pitchFamily="34" charset="-120"/>
                <a:ea typeface="微軟正黑體" panose="020B0604030504040204" pitchFamily="34" charset="-120"/>
              </a:rPr>
              <a:t>在台南多半種植旱作，例如關廟區的鳳梨、大內的酪梨、東山的龍眼、或是玉井的芒果等等，果樹都屬於較不喜水的特性，而在申請山坡地水土保持申報時，依據水土保持規定應設置滯洪沉砂池，雖然設置農塘式的滯洪池對於農作澆灌是理應是一件美意，但對旱作農地的農民，有時會因不符合耕種不喜水作物的特性，讓農民不能理解，原本是美事一樁，對農民而言反而覺得滯洪池只會讓作物泡水損害。</a:t>
            </a:r>
            <a:endParaRPr lang="en-US" altLang="zh-TW" sz="1400" dirty="0">
              <a:latin typeface="微軟正黑體" panose="020B0604030504040204" pitchFamily="34" charset="-120"/>
              <a:ea typeface="微軟正黑體" panose="020B0604030504040204" pitchFamily="34" charset="-120"/>
            </a:endParaRPr>
          </a:p>
          <a:p>
            <a:pPr indent="457200" algn="just">
              <a:lnSpc>
                <a:spcPts val="2200"/>
              </a:lnSpc>
            </a:pPr>
            <a:endParaRPr lang="en-US" altLang="zh-TW" sz="1400" dirty="0">
              <a:latin typeface="微軟正黑體" panose="020B0604030504040204" pitchFamily="34" charset="-120"/>
              <a:ea typeface="微軟正黑體" panose="020B0604030504040204" pitchFamily="34" charset="-120"/>
            </a:endParaRPr>
          </a:p>
          <a:p>
            <a:pPr indent="457200" algn="just">
              <a:lnSpc>
                <a:spcPts val="2200"/>
              </a:lnSpc>
            </a:pPr>
            <a:endParaRPr lang="en-US" altLang="zh-TW" sz="1400" dirty="0">
              <a:latin typeface="微軟正黑體" panose="020B0604030504040204" pitchFamily="34" charset="-120"/>
              <a:ea typeface="微軟正黑體" panose="020B0604030504040204" pitchFamily="34" charset="-120"/>
            </a:endParaRPr>
          </a:p>
          <a:p>
            <a:pPr indent="457200" algn="just">
              <a:lnSpc>
                <a:spcPts val="2200"/>
              </a:lnSpc>
            </a:pPr>
            <a:endParaRPr lang="en-US" altLang="zh-TW" sz="1400" dirty="0">
              <a:latin typeface="微軟正黑體" panose="020B0604030504040204" pitchFamily="34" charset="-120"/>
              <a:ea typeface="微軟正黑體" panose="020B0604030504040204" pitchFamily="34" charset="-120"/>
            </a:endParaRPr>
          </a:p>
          <a:p>
            <a:pPr indent="457200" algn="just">
              <a:lnSpc>
                <a:spcPts val="2200"/>
              </a:lnSpc>
            </a:pPr>
            <a:endParaRPr lang="en-US" altLang="zh-TW" sz="1400" dirty="0">
              <a:latin typeface="微軟正黑體" panose="020B0604030504040204" pitchFamily="34" charset="-120"/>
              <a:ea typeface="微軟正黑體" panose="020B0604030504040204" pitchFamily="34" charset="-120"/>
            </a:endParaRPr>
          </a:p>
          <a:p>
            <a:pPr indent="457200" algn="just">
              <a:lnSpc>
                <a:spcPts val="2200"/>
              </a:lnSpc>
            </a:pPr>
            <a:endParaRPr lang="en-US" altLang="zh-TW" sz="1400" dirty="0">
              <a:latin typeface="微軟正黑體" panose="020B0604030504040204" pitchFamily="34" charset="-120"/>
              <a:ea typeface="微軟正黑體" panose="020B0604030504040204" pitchFamily="34" charset="-120"/>
            </a:endParaRPr>
          </a:p>
          <a:p>
            <a:pPr indent="457200" algn="just">
              <a:lnSpc>
                <a:spcPts val="2200"/>
              </a:lnSpc>
            </a:pPr>
            <a:endParaRPr lang="en-US" altLang="zh-TW" sz="1400" dirty="0">
              <a:latin typeface="微軟正黑體" panose="020B0604030504040204" pitchFamily="34" charset="-120"/>
              <a:ea typeface="微軟正黑體" panose="020B0604030504040204" pitchFamily="34" charset="-120"/>
            </a:endParaRPr>
          </a:p>
          <a:p>
            <a:pPr indent="457200" algn="just">
              <a:lnSpc>
                <a:spcPts val="2200"/>
              </a:lnSpc>
            </a:pPr>
            <a:endParaRPr lang="en-US" altLang="zh-TW" sz="1400" dirty="0">
              <a:latin typeface="微軟正黑體" panose="020B0604030504040204" pitchFamily="34" charset="-120"/>
              <a:ea typeface="微軟正黑體" panose="020B0604030504040204" pitchFamily="34" charset="-120"/>
            </a:endParaRPr>
          </a:p>
          <a:p>
            <a:pPr indent="457200" algn="just">
              <a:lnSpc>
                <a:spcPts val="2200"/>
              </a:lnSpc>
            </a:pPr>
            <a:endParaRPr lang="en-US" altLang="zh-TW" sz="1400" dirty="0">
              <a:latin typeface="微軟正黑體" panose="020B0604030504040204" pitchFamily="34" charset="-120"/>
              <a:ea typeface="微軟正黑體" panose="020B0604030504040204" pitchFamily="34" charset="-120"/>
            </a:endParaRPr>
          </a:p>
          <a:p>
            <a:pPr indent="457200" algn="just">
              <a:lnSpc>
                <a:spcPts val="2200"/>
              </a:lnSpc>
            </a:pPr>
            <a:endParaRPr lang="en-US" altLang="zh-TW" sz="1400" dirty="0">
              <a:latin typeface="微軟正黑體" panose="020B0604030504040204" pitchFamily="34" charset="-120"/>
              <a:ea typeface="微軟正黑體" panose="020B0604030504040204" pitchFamily="34" charset="-120"/>
            </a:endParaRPr>
          </a:p>
          <a:p>
            <a:pPr indent="457200" algn="just">
              <a:lnSpc>
                <a:spcPts val="2200"/>
              </a:lnSpc>
            </a:pPr>
            <a:endParaRPr lang="en-US" altLang="zh-TW" sz="1400" dirty="0">
              <a:latin typeface="微軟正黑體" panose="020B0604030504040204" pitchFamily="34" charset="-120"/>
              <a:ea typeface="微軟正黑體" panose="020B0604030504040204" pitchFamily="34" charset="-120"/>
            </a:endParaRPr>
          </a:p>
          <a:p>
            <a:pPr indent="457200" algn="just">
              <a:lnSpc>
                <a:spcPts val="2200"/>
              </a:lnSpc>
            </a:pPr>
            <a:endParaRPr lang="en-US" altLang="zh-TW" sz="1400" dirty="0">
              <a:latin typeface="微軟正黑體" panose="020B0604030504040204" pitchFamily="34" charset="-120"/>
              <a:ea typeface="微軟正黑體" panose="020B0604030504040204" pitchFamily="34" charset="-120"/>
            </a:endParaRPr>
          </a:p>
          <a:p>
            <a:pPr indent="457200" algn="just">
              <a:lnSpc>
                <a:spcPts val="2200"/>
              </a:lnSpc>
            </a:pPr>
            <a:endParaRPr lang="en-US" altLang="zh-TW" sz="1400" dirty="0">
              <a:latin typeface="微軟正黑體" panose="020B0604030504040204" pitchFamily="34" charset="-120"/>
              <a:ea typeface="微軟正黑體" panose="020B0604030504040204" pitchFamily="34" charset="-120"/>
            </a:endParaRPr>
          </a:p>
          <a:p>
            <a:pPr indent="457200" algn="just">
              <a:lnSpc>
                <a:spcPts val="2200"/>
              </a:lnSpc>
            </a:pPr>
            <a:endParaRPr lang="en-US" altLang="zh-TW" sz="1400" dirty="0">
              <a:latin typeface="微軟正黑體" panose="020B0604030504040204" pitchFamily="34" charset="-120"/>
              <a:ea typeface="微軟正黑體" panose="020B0604030504040204" pitchFamily="34" charset="-120"/>
            </a:endParaRPr>
          </a:p>
          <a:p>
            <a:pPr indent="457200" algn="just">
              <a:lnSpc>
                <a:spcPts val="2200"/>
              </a:lnSpc>
            </a:pPr>
            <a:endParaRPr lang="en-US" altLang="zh-TW" sz="1400" dirty="0">
              <a:latin typeface="微軟正黑體" panose="020B0604030504040204" pitchFamily="34" charset="-120"/>
              <a:ea typeface="微軟正黑體" panose="020B0604030504040204" pitchFamily="34" charset="-120"/>
            </a:endParaRPr>
          </a:p>
          <a:p>
            <a:pPr algn="just">
              <a:lnSpc>
                <a:spcPts val="2200"/>
              </a:lnSpc>
            </a:pPr>
            <a:endParaRPr lang="en-US" altLang="zh-TW" sz="1400" dirty="0">
              <a:latin typeface="微軟正黑體" panose="020B0604030504040204" pitchFamily="34" charset="-120"/>
              <a:ea typeface="微軟正黑體" panose="020B0604030504040204" pitchFamily="34" charset="-120"/>
            </a:endParaRPr>
          </a:p>
        </p:txBody>
      </p:sp>
      <p:grpSp>
        <p:nvGrpSpPr>
          <p:cNvPr id="5" name="Google Shape;11492;p84">
            <a:extLst>
              <a:ext uri="{FF2B5EF4-FFF2-40B4-BE49-F238E27FC236}">
                <a16:creationId xmlns:a16="http://schemas.microsoft.com/office/drawing/2014/main" id="{C7C241F0-8B00-87B4-FDBD-9B99AB6C9108}"/>
              </a:ext>
            </a:extLst>
          </p:cNvPr>
          <p:cNvGrpSpPr/>
          <p:nvPr/>
        </p:nvGrpSpPr>
        <p:grpSpPr>
          <a:xfrm>
            <a:off x="0" y="10478627"/>
            <a:ext cx="2162315" cy="62982"/>
            <a:chOff x="4411970" y="2962952"/>
            <a:chExt cx="706544" cy="104212"/>
          </a:xfrm>
          <a:solidFill>
            <a:schemeClr val="accent1">
              <a:lumMod val="20000"/>
              <a:lumOff val="80000"/>
            </a:schemeClr>
          </a:solidFill>
        </p:grpSpPr>
        <p:sp>
          <p:nvSpPr>
            <p:cNvPr id="6" name="Google Shape;11493;p84">
              <a:extLst>
                <a:ext uri="{FF2B5EF4-FFF2-40B4-BE49-F238E27FC236}">
                  <a16:creationId xmlns:a16="http://schemas.microsoft.com/office/drawing/2014/main" id="{2107BC04-6D31-9D67-C3DE-F55C33FBD5FD}"/>
                </a:ext>
              </a:extLst>
            </p:cNvPr>
            <p:cNvSpPr/>
            <p:nvPr/>
          </p:nvSpPr>
          <p:spPr>
            <a:xfrm>
              <a:off x="4583864" y="2962952"/>
              <a:ext cx="534651" cy="104077"/>
            </a:xfrm>
            <a:custGeom>
              <a:avLst/>
              <a:gdLst/>
              <a:ahLst/>
              <a:cxnLst/>
              <a:rect l="l" t="t" r="r" b="b"/>
              <a:pathLst>
                <a:path w="11841" h="2305" extrusionOk="0">
                  <a:moveTo>
                    <a:pt x="1155" y="0"/>
                  </a:moveTo>
                  <a:lnTo>
                    <a:pt x="0" y="2304"/>
                  </a:lnTo>
                  <a:lnTo>
                    <a:pt x="11410" y="2304"/>
                  </a:lnTo>
                  <a:lnTo>
                    <a:pt x="11840" y="1153"/>
                  </a:lnTo>
                  <a:lnTo>
                    <a:pt x="11410" y="0"/>
                  </a:lnTo>
                  <a:close/>
                </a:path>
              </a:pathLst>
            </a:custGeom>
            <a:grpFill/>
            <a:ln>
              <a:noFill/>
            </a:ln>
          </p:spPr>
          <p:txBody>
            <a:bodyPr spcFirstLastPara="1" wrap="square" lIns="75600" tIns="75600" rIns="75600" bIns="75600" anchor="ctr" anchorCtr="0">
              <a:noAutofit/>
            </a:bodyPr>
            <a:lstStyle/>
            <a:p>
              <a:endParaRPr sz="1158"/>
            </a:p>
          </p:txBody>
        </p:sp>
        <p:sp>
          <p:nvSpPr>
            <p:cNvPr id="7" name="Google Shape;11494;p84">
              <a:extLst>
                <a:ext uri="{FF2B5EF4-FFF2-40B4-BE49-F238E27FC236}">
                  <a16:creationId xmlns:a16="http://schemas.microsoft.com/office/drawing/2014/main" id="{C9825A99-C804-5806-8FB6-2DEC33260D90}"/>
                </a:ext>
              </a:extLst>
            </p:cNvPr>
            <p:cNvSpPr/>
            <p:nvPr/>
          </p:nvSpPr>
          <p:spPr>
            <a:xfrm>
              <a:off x="4411970" y="2963088"/>
              <a:ext cx="124124" cy="104077"/>
            </a:xfrm>
            <a:custGeom>
              <a:avLst/>
              <a:gdLst/>
              <a:ahLst/>
              <a:cxnLst/>
              <a:rect l="l" t="t" r="r" b="b"/>
              <a:pathLst>
                <a:path w="2749" h="2305" extrusionOk="0">
                  <a:moveTo>
                    <a:pt x="2749" y="0"/>
                  </a:moveTo>
                  <a:lnTo>
                    <a:pt x="177" y="2"/>
                  </a:lnTo>
                  <a:cubicBezTo>
                    <a:pt x="79" y="2"/>
                    <a:pt x="1" y="79"/>
                    <a:pt x="1" y="176"/>
                  </a:cubicBezTo>
                  <a:lnTo>
                    <a:pt x="1" y="2130"/>
                  </a:lnTo>
                  <a:cubicBezTo>
                    <a:pt x="1" y="2226"/>
                    <a:pt x="79" y="2305"/>
                    <a:pt x="177" y="2305"/>
                  </a:cubicBezTo>
                  <a:lnTo>
                    <a:pt x="1522" y="2305"/>
                  </a:lnTo>
                  <a:lnTo>
                    <a:pt x="2749" y="0"/>
                  </a:lnTo>
                  <a:close/>
                </a:path>
              </a:pathLst>
            </a:custGeom>
            <a:grpFill/>
            <a:ln>
              <a:noFill/>
            </a:ln>
          </p:spPr>
          <p:txBody>
            <a:bodyPr spcFirstLastPara="1" wrap="square" lIns="75600" tIns="75600" rIns="75600" bIns="75600" anchor="ctr" anchorCtr="0">
              <a:noAutofit/>
            </a:bodyPr>
            <a:lstStyle/>
            <a:p>
              <a:endParaRPr sz="1158"/>
            </a:p>
          </p:txBody>
        </p:sp>
        <p:sp>
          <p:nvSpPr>
            <p:cNvPr id="11" name="Google Shape;11495;p84">
              <a:extLst>
                <a:ext uri="{FF2B5EF4-FFF2-40B4-BE49-F238E27FC236}">
                  <a16:creationId xmlns:a16="http://schemas.microsoft.com/office/drawing/2014/main" id="{19CAADC4-DB1A-C344-F391-7D2393031A41}"/>
                </a:ext>
              </a:extLst>
            </p:cNvPr>
            <p:cNvSpPr/>
            <p:nvPr/>
          </p:nvSpPr>
          <p:spPr>
            <a:xfrm>
              <a:off x="4496946" y="2963133"/>
              <a:ext cx="79920" cy="104031"/>
            </a:xfrm>
            <a:custGeom>
              <a:avLst/>
              <a:gdLst/>
              <a:ahLst/>
              <a:cxnLst/>
              <a:rect l="l" t="t" r="r" b="b"/>
              <a:pathLst>
                <a:path w="1770" h="2304" extrusionOk="0">
                  <a:moveTo>
                    <a:pt x="1227" y="1"/>
                  </a:moveTo>
                  <a:lnTo>
                    <a:pt x="0" y="2304"/>
                  </a:lnTo>
                  <a:lnTo>
                    <a:pt x="542" y="2304"/>
                  </a:lnTo>
                  <a:lnTo>
                    <a:pt x="1770" y="1"/>
                  </a:lnTo>
                  <a:close/>
                </a:path>
              </a:pathLst>
            </a:custGeom>
            <a:grpFill/>
            <a:ln>
              <a:noFill/>
            </a:ln>
          </p:spPr>
          <p:txBody>
            <a:bodyPr spcFirstLastPara="1" wrap="square" lIns="75600" tIns="75600" rIns="75600" bIns="75600" anchor="ctr" anchorCtr="0">
              <a:noAutofit/>
            </a:bodyPr>
            <a:lstStyle/>
            <a:p>
              <a:endParaRPr sz="1158"/>
            </a:p>
          </p:txBody>
        </p:sp>
        <p:sp>
          <p:nvSpPr>
            <p:cNvPr id="12" name="Google Shape;11496;p84">
              <a:extLst>
                <a:ext uri="{FF2B5EF4-FFF2-40B4-BE49-F238E27FC236}">
                  <a16:creationId xmlns:a16="http://schemas.microsoft.com/office/drawing/2014/main" id="{59F0E970-CE9A-6B14-091A-D1C1E227872C}"/>
                </a:ext>
              </a:extLst>
            </p:cNvPr>
            <p:cNvSpPr/>
            <p:nvPr/>
          </p:nvSpPr>
          <p:spPr>
            <a:xfrm>
              <a:off x="4537628" y="2963133"/>
              <a:ext cx="79965" cy="104031"/>
            </a:xfrm>
            <a:custGeom>
              <a:avLst/>
              <a:gdLst/>
              <a:ahLst/>
              <a:cxnLst/>
              <a:rect l="l" t="t" r="r" b="b"/>
              <a:pathLst>
                <a:path w="1771" h="2304" extrusionOk="0">
                  <a:moveTo>
                    <a:pt x="1229" y="1"/>
                  </a:moveTo>
                  <a:lnTo>
                    <a:pt x="1" y="2304"/>
                  </a:lnTo>
                  <a:lnTo>
                    <a:pt x="544" y="2304"/>
                  </a:lnTo>
                  <a:lnTo>
                    <a:pt x="1770" y="1"/>
                  </a:lnTo>
                  <a:close/>
                </a:path>
              </a:pathLst>
            </a:custGeom>
            <a:grpFill/>
            <a:ln>
              <a:noFill/>
            </a:ln>
          </p:spPr>
          <p:txBody>
            <a:bodyPr spcFirstLastPara="1" wrap="square" lIns="75600" tIns="75600" rIns="75600" bIns="75600" anchor="ctr" anchorCtr="0">
              <a:noAutofit/>
            </a:bodyPr>
            <a:lstStyle/>
            <a:p>
              <a:endParaRPr sz="1158"/>
            </a:p>
          </p:txBody>
        </p:sp>
      </p:grpSp>
      <p:sp>
        <p:nvSpPr>
          <p:cNvPr id="9" name="頁尾版面配置區 8">
            <a:extLst>
              <a:ext uri="{FF2B5EF4-FFF2-40B4-BE49-F238E27FC236}">
                <a16:creationId xmlns:a16="http://schemas.microsoft.com/office/drawing/2014/main" id="{3F7164A0-BD06-2CC4-AB6C-A6E4B1536B6F}"/>
              </a:ext>
            </a:extLst>
          </p:cNvPr>
          <p:cNvSpPr>
            <a:spLocks noGrp="1"/>
          </p:cNvSpPr>
          <p:nvPr>
            <p:ph type="ftr" sz="quarter" idx="11"/>
          </p:nvPr>
        </p:nvSpPr>
        <p:spPr>
          <a:xfrm>
            <a:off x="7165007" y="9889812"/>
            <a:ext cx="2772463" cy="569325"/>
          </a:xfrm>
        </p:spPr>
        <p:txBody>
          <a:bodyPr/>
          <a:lstStyle/>
          <a:p>
            <a:r>
              <a:rPr kumimoji="0" lang="en-US" altLang="zh-TW" sz="1800" dirty="0"/>
              <a:t>19</a:t>
            </a:r>
            <a:endParaRPr kumimoji="0" lang="en-US" sz="1800" dirty="0"/>
          </a:p>
        </p:txBody>
      </p:sp>
      <p:sp>
        <p:nvSpPr>
          <p:cNvPr id="14" name="文字方塊 13">
            <a:extLst>
              <a:ext uri="{FF2B5EF4-FFF2-40B4-BE49-F238E27FC236}">
                <a16:creationId xmlns:a16="http://schemas.microsoft.com/office/drawing/2014/main" id="{D40F5818-AD28-7778-10B7-830DCBC21232}"/>
              </a:ext>
            </a:extLst>
          </p:cNvPr>
          <p:cNvSpPr txBox="1"/>
          <p:nvPr/>
        </p:nvSpPr>
        <p:spPr>
          <a:xfrm>
            <a:off x="7488188" y="4338588"/>
            <a:ext cx="2365495" cy="307777"/>
          </a:xfrm>
          <a:prstGeom prst="rect">
            <a:avLst/>
          </a:prstGeom>
          <a:noFill/>
        </p:spPr>
        <p:txBody>
          <a:bodyPr wrap="square">
            <a:spAutoFit/>
          </a:bodyPr>
          <a:lstStyle/>
          <a:p>
            <a:pPr algn="ctr"/>
            <a:r>
              <a:rPr lang="zh-TW" altLang="en-US" sz="1400" b="1" dirty="0">
                <a:latin typeface="微軟正黑體" panose="020B0604030504040204" pitchFamily="34" charset="-120"/>
                <a:ea typeface="微軟正黑體" panose="020B0604030504040204" pitchFamily="34" charset="-120"/>
              </a:rPr>
              <a:t>天山山脈的日出美景</a:t>
            </a:r>
          </a:p>
        </p:txBody>
      </p:sp>
      <p:sp>
        <p:nvSpPr>
          <p:cNvPr id="10" name="文字方塊 9">
            <a:extLst>
              <a:ext uri="{FF2B5EF4-FFF2-40B4-BE49-F238E27FC236}">
                <a16:creationId xmlns:a16="http://schemas.microsoft.com/office/drawing/2014/main" id="{131C3879-2E92-406E-41A6-AA58B241E886}"/>
              </a:ext>
            </a:extLst>
          </p:cNvPr>
          <p:cNvSpPr txBox="1"/>
          <p:nvPr/>
        </p:nvSpPr>
        <p:spPr>
          <a:xfrm>
            <a:off x="3552110" y="10173784"/>
            <a:ext cx="2736303" cy="276999"/>
          </a:xfrm>
          <a:prstGeom prst="rect">
            <a:avLst/>
          </a:prstGeom>
          <a:noFill/>
        </p:spPr>
        <p:txBody>
          <a:bodyPr wrap="square">
            <a:spAutoFit/>
          </a:bodyPr>
          <a:lstStyle/>
          <a:p>
            <a:r>
              <a:rPr lang="zh-TW" altLang="en-US" sz="1200" b="1" dirty="0">
                <a:latin typeface="微軟正黑體" panose="020B0604030504040204" pitchFamily="34" charset="-120"/>
                <a:ea typeface="微軟正黑體" panose="020B0604030504040204" pitchFamily="34" charset="-120"/>
              </a:rPr>
              <a:t>資料來源：國土利用現況調查成果</a:t>
            </a:r>
          </a:p>
        </p:txBody>
      </p:sp>
      <p:graphicFrame>
        <p:nvGraphicFramePr>
          <p:cNvPr id="13" name="圖表 12">
            <a:extLst>
              <a:ext uri="{FF2B5EF4-FFF2-40B4-BE49-F238E27FC236}">
                <a16:creationId xmlns:a16="http://schemas.microsoft.com/office/drawing/2014/main" id="{96607DA4-BF4F-BE59-ADAF-C1499503F386}"/>
              </a:ext>
            </a:extLst>
          </p:cNvPr>
          <p:cNvGraphicFramePr/>
          <p:nvPr/>
        </p:nvGraphicFramePr>
        <p:xfrm>
          <a:off x="1272850" y="8251405"/>
          <a:ext cx="4975656" cy="2091412"/>
        </p:xfrm>
        <a:graphic>
          <a:graphicData uri="http://schemas.openxmlformats.org/drawingml/2006/chart">
            <c:chart xmlns:c="http://schemas.openxmlformats.org/drawingml/2006/chart" xmlns:r="http://schemas.openxmlformats.org/officeDocument/2006/relationships" r:id="rId3"/>
          </a:graphicData>
        </a:graphic>
      </p:graphicFrame>
      <p:sp>
        <p:nvSpPr>
          <p:cNvPr id="15" name="標題 1">
            <a:extLst>
              <a:ext uri="{FF2B5EF4-FFF2-40B4-BE49-F238E27FC236}">
                <a16:creationId xmlns:a16="http://schemas.microsoft.com/office/drawing/2014/main" id="{D7934952-998C-8C8E-C031-BE9EE558C258}"/>
              </a:ext>
            </a:extLst>
          </p:cNvPr>
          <p:cNvSpPr txBox="1">
            <a:spLocks noChangeArrowheads="1"/>
          </p:cNvSpPr>
          <p:nvPr/>
        </p:nvSpPr>
        <p:spPr bwMode="auto">
          <a:xfrm>
            <a:off x="6516935" y="5808201"/>
            <a:ext cx="9932988"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kumimoji="0" lang="zh-TW" altLang="en-US" sz="4200" b="1">
                <a:solidFill>
                  <a:schemeClr val="bg1"/>
                </a:solidFill>
                <a:ea typeface="微軟正黑體" panose="020B0604030504040204" pitchFamily="34" charset="-120"/>
              </a:rPr>
              <a:t>六都國土利用現況比較</a:t>
            </a:r>
          </a:p>
        </p:txBody>
      </p:sp>
      <p:sp>
        <p:nvSpPr>
          <p:cNvPr id="16" name="文字方塊 15">
            <a:extLst>
              <a:ext uri="{FF2B5EF4-FFF2-40B4-BE49-F238E27FC236}">
                <a16:creationId xmlns:a16="http://schemas.microsoft.com/office/drawing/2014/main" id="{1ADF5890-8D18-F835-076B-6E0E633FFE2A}"/>
              </a:ext>
            </a:extLst>
          </p:cNvPr>
          <p:cNvSpPr txBox="1"/>
          <p:nvPr/>
        </p:nvSpPr>
        <p:spPr>
          <a:xfrm>
            <a:off x="0" y="10182138"/>
            <a:ext cx="2608369" cy="276999"/>
          </a:xfrm>
          <a:prstGeom prst="rect">
            <a:avLst/>
          </a:prstGeom>
          <a:noFill/>
        </p:spPr>
        <p:txBody>
          <a:bodyPr wrap="square" rtlCol="0">
            <a:spAutoFit/>
          </a:bodyPr>
          <a:lstStyle/>
          <a:p>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水保技師電子報 月刊 第</a:t>
            </a:r>
            <a:r>
              <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rPr>
              <a:t>54</a:t>
            </a:r>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期</a:t>
            </a:r>
            <a:endPar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endParaRPr>
          </a:p>
        </p:txBody>
      </p:sp>
    </p:spTree>
    <p:extLst>
      <p:ext uri="{BB962C8B-B14F-4D97-AF65-F5344CB8AC3E}">
        <p14:creationId xmlns:p14="http://schemas.microsoft.com/office/powerpoint/2010/main" val="3866345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0738C32D-813C-FFF7-C88A-922D9B0CB91A}"/>
              </a:ext>
            </a:extLst>
          </p:cNvPr>
          <p:cNvSpPr txBox="1"/>
          <p:nvPr/>
        </p:nvSpPr>
        <p:spPr>
          <a:xfrm>
            <a:off x="504649" y="1360791"/>
            <a:ext cx="6512059" cy="307777"/>
          </a:xfrm>
          <a:prstGeom prst="rect">
            <a:avLst/>
          </a:prstGeom>
          <a:noFill/>
        </p:spPr>
        <p:txBody>
          <a:bodyPr wrap="square" rtlCol="0">
            <a:spAutoFit/>
          </a:bodyPr>
          <a:lstStyle/>
          <a:p>
            <a:pPr algn="just">
              <a:spcAft>
                <a:spcPts val="600"/>
              </a:spcAft>
            </a:pPr>
            <a:r>
              <a:rPr lang="en-US" altLang="zh-TW" sz="1400" b="1" dirty="0">
                <a:latin typeface="微軟正黑體" panose="020B0604030504040204" pitchFamily="34" charset="-120"/>
                <a:ea typeface="微軟正黑體" panose="020B0604030504040204" pitchFamily="34" charset="-120"/>
              </a:rPr>
              <a:t>3.</a:t>
            </a:r>
            <a:r>
              <a:rPr lang="zh-TW" altLang="en-US" sz="1400" b="1" dirty="0">
                <a:latin typeface="微軟正黑體" panose="020B0604030504040204" pitchFamily="34" charset="-120"/>
                <a:ea typeface="微軟正黑體" panose="020B0604030504040204" pitchFamily="34" charset="-120"/>
              </a:rPr>
              <a:t>老台南的山坡地範圍</a:t>
            </a:r>
            <a:endParaRPr lang="en-US" altLang="zh-TW" sz="1400" b="1" dirty="0">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4C50639D-13EC-83F4-1C39-1E6EE509B76C}"/>
              </a:ext>
            </a:extLst>
          </p:cNvPr>
          <p:cNvSpPr txBox="1"/>
          <p:nvPr/>
        </p:nvSpPr>
        <p:spPr>
          <a:xfrm>
            <a:off x="396255" y="1813160"/>
            <a:ext cx="6833883" cy="2268698"/>
          </a:xfrm>
          <a:prstGeom prst="rect">
            <a:avLst/>
          </a:prstGeom>
          <a:noFill/>
        </p:spPr>
        <p:txBody>
          <a:bodyPr wrap="square">
            <a:spAutoFit/>
          </a:bodyPr>
          <a:lstStyle/>
          <a:p>
            <a:pPr indent="457200" algn="just">
              <a:lnSpc>
                <a:spcPts val="2200"/>
              </a:lnSpc>
              <a:spcAft>
                <a:spcPts val="600"/>
              </a:spcAft>
            </a:pPr>
            <a:r>
              <a:rPr lang="zh-TW" altLang="en-US" sz="1400" dirty="0">
                <a:latin typeface="微軟正黑體" panose="020B0604030504040204" pitchFamily="34" charset="-120"/>
                <a:ea typeface="微軟正黑體" panose="020B0604030504040204" pitchFamily="34" charset="-120"/>
              </a:rPr>
              <a:t>台南市雖然山坡地範圍比例少，僅佔約全市的</a:t>
            </a:r>
            <a:r>
              <a:rPr lang="en-US" altLang="zh-TW" sz="1400" dirty="0">
                <a:latin typeface="微軟正黑體" panose="020B0604030504040204" pitchFamily="34" charset="-120"/>
                <a:ea typeface="微軟正黑體" panose="020B0604030504040204" pitchFamily="34" charset="-120"/>
              </a:rPr>
              <a:t>38%</a:t>
            </a:r>
            <a:r>
              <a:rPr lang="zh-TW" altLang="en-US" sz="1400" dirty="0">
                <a:latin typeface="微軟正黑體" panose="020B0604030504040204" pitchFamily="34" charset="-120"/>
                <a:ea typeface="微軟正黑體" panose="020B0604030504040204" pitchFamily="34" charset="-120"/>
              </a:rPr>
              <a:t>，地形為淺山，在人們的認知裡，常說道：「我們這裡也不像其他縣市的山那麼高那麼裡面」，也常在山坡地範圍境界線造成有些非常平坦土地也位於山坡地範圍。在農業為主的直轄市裡，活絡又面積大的農作行為，也多為衛星變異點的熱區常客。</a:t>
            </a:r>
            <a:endParaRPr lang="en-US" altLang="zh-TW" sz="1400" dirty="0">
              <a:latin typeface="微軟正黑體" panose="020B0604030504040204" pitchFamily="34" charset="-120"/>
              <a:ea typeface="微軟正黑體" panose="020B0604030504040204" pitchFamily="34" charset="-120"/>
            </a:endParaRPr>
          </a:p>
          <a:p>
            <a:pPr indent="457200" algn="just">
              <a:lnSpc>
                <a:spcPts val="2200"/>
              </a:lnSpc>
              <a:spcAft>
                <a:spcPts val="600"/>
              </a:spcAft>
            </a:pPr>
            <a:endParaRPr lang="en-US" altLang="zh-TW" sz="1400" dirty="0">
              <a:latin typeface="微軟正黑體" panose="020B0604030504040204" pitchFamily="34" charset="-120"/>
              <a:ea typeface="微軟正黑體" panose="020B0604030504040204" pitchFamily="34" charset="-120"/>
            </a:endParaRPr>
          </a:p>
          <a:p>
            <a:pPr indent="457200" algn="just">
              <a:lnSpc>
                <a:spcPts val="2200"/>
              </a:lnSpc>
              <a:spcAft>
                <a:spcPts val="600"/>
              </a:spcAft>
            </a:pPr>
            <a:endParaRPr lang="en-US" altLang="zh-TW" sz="1400" dirty="0">
              <a:latin typeface="微軟正黑體" panose="020B0604030504040204" pitchFamily="34" charset="-120"/>
              <a:ea typeface="微軟正黑體" panose="020B0604030504040204" pitchFamily="34" charset="-120"/>
            </a:endParaRPr>
          </a:p>
          <a:p>
            <a:pPr indent="457200" algn="just">
              <a:lnSpc>
                <a:spcPts val="2200"/>
              </a:lnSpc>
              <a:spcAft>
                <a:spcPts val="600"/>
              </a:spcAft>
            </a:pPr>
            <a:endParaRPr lang="en-US" altLang="zh-TW" sz="1400" dirty="0">
              <a:latin typeface="微軟正黑體" panose="020B0604030504040204" pitchFamily="34" charset="-120"/>
              <a:ea typeface="微軟正黑體" panose="020B0604030504040204" pitchFamily="34" charset="-120"/>
            </a:endParaRPr>
          </a:p>
        </p:txBody>
      </p:sp>
      <p:grpSp>
        <p:nvGrpSpPr>
          <p:cNvPr id="4" name="Google Shape;11492;p84">
            <a:extLst>
              <a:ext uri="{FF2B5EF4-FFF2-40B4-BE49-F238E27FC236}">
                <a16:creationId xmlns:a16="http://schemas.microsoft.com/office/drawing/2014/main" id="{D2508914-6DA9-E610-3D87-D292D46797C9}"/>
              </a:ext>
            </a:extLst>
          </p:cNvPr>
          <p:cNvGrpSpPr/>
          <p:nvPr/>
        </p:nvGrpSpPr>
        <p:grpSpPr>
          <a:xfrm>
            <a:off x="0" y="10437876"/>
            <a:ext cx="2162315" cy="62982"/>
            <a:chOff x="4411970" y="2962952"/>
            <a:chExt cx="706544" cy="104212"/>
          </a:xfrm>
          <a:solidFill>
            <a:schemeClr val="accent1">
              <a:lumMod val="20000"/>
              <a:lumOff val="80000"/>
            </a:schemeClr>
          </a:solidFill>
        </p:grpSpPr>
        <p:sp>
          <p:nvSpPr>
            <p:cNvPr id="6" name="Google Shape;11493;p84">
              <a:extLst>
                <a:ext uri="{FF2B5EF4-FFF2-40B4-BE49-F238E27FC236}">
                  <a16:creationId xmlns:a16="http://schemas.microsoft.com/office/drawing/2014/main" id="{45CCD675-8EB4-C63E-8B3F-15F7AFB96E15}"/>
                </a:ext>
              </a:extLst>
            </p:cNvPr>
            <p:cNvSpPr/>
            <p:nvPr/>
          </p:nvSpPr>
          <p:spPr>
            <a:xfrm>
              <a:off x="4583864" y="2962952"/>
              <a:ext cx="534651" cy="104077"/>
            </a:xfrm>
            <a:custGeom>
              <a:avLst/>
              <a:gdLst/>
              <a:ahLst/>
              <a:cxnLst/>
              <a:rect l="l" t="t" r="r" b="b"/>
              <a:pathLst>
                <a:path w="11841" h="2305" extrusionOk="0">
                  <a:moveTo>
                    <a:pt x="1155" y="0"/>
                  </a:moveTo>
                  <a:lnTo>
                    <a:pt x="0" y="2304"/>
                  </a:lnTo>
                  <a:lnTo>
                    <a:pt x="11410" y="2304"/>
                  </a:lnTo>
                  <a:lnTo>
                    <a:pt x="11840" y="1153"/>
                  </a:lnTo>
                  <a:lnTo>
                    <a:pt x="11410" y="0"/>
                  </a:lnTo>
                  <a:close/>
                </a:path>
              </a:pathLst>
            </a:custGeom>
            <a:grpFill/>
            <a:ln>
              <a:noFill/>
            </a:ln>
          </p:spPr>
          <p:txBody>
            <a:bodyPr spcFirstLastPara="1" wrap="square" lIns="75600" tIns="75600" rIns="75600" bIns="75600" anchor="ctr" anchorCtr="0">
              <a:noAutofit/>
            </a:bodyPr>
            <a:lstStyle/>
            <a:p>
              <a:endParaRPr sz="1158"/>
            </a:p>
          </p:txBody>
        </p:sp>
        <p:sp>
          <p:nvSpPr>
            <p:cNvPr id="9" name="Google Shape;11494;p84">
              <a:extLst>
                <a:ext uri="{FF2B5EF4-FFF2-40B4-BE49-F238E27FC236}">
                  <a16:creationId xmlns:a16="http://schemas.microsoft.com/office/drawing/2014/main" id="{0F129494-5DA6-7FF4-F3E8-C8D6A659E92F}"/>
                </a:ext>
              </a:extLst>
            </p:cNvPr>
            <p:cNvSpPr/>
            <p:nvPr/>
          </p:nvSpPr>
          <p:spPr>
            <a:xfrm>
              <a:off x="4411970" y="2963088"/>
              <a:ext cx="124124" cy="104077"/>
            </a:xfrm>
            <a:custGeom>
              <a:avLst/>
              <a:gdLst/>
              <a:ahLst/>
              <a:cxnLst/>
              <a:rect l="l" t="t" r="r" b="b"/>
              <a:pathLst>
                <a:path w="2749" h="2305" extrusionOk="0">
                  <a:moveTo>
                    <a:pt x="2749" y="0"/>
                  </a:moveTo>
                  <a:lnTo>
                    <a:pt x="177" y="2"/>
                  </a:lnTo>
                  <a:cubicBezTo>
                    <a:pt x="79" y="2"/>
                    <a:pt x="1" y="79"/>
                    <a:pt x="1" y="176"/>
                  </a:cubicBezTo>
                  <a:lnTo>
                    <a:pt x="1" y="2130"/>
                  </a:lnTo>
                  <a:cubicBezTo>
                    <a:pt x="1" y="2226"/>
                    <a:pt x="79" y="2305"/>
                    <a:pt x="177" y="2305"/>
                  </a:cubicBezTo>
                  <a:lnTo>
                    <a:pt x="1522" y="2305"/>
                  </a:lnTo>
                  <a:lnTo>
                    <a:pt x="2749" y="0"/>
                  </a:lnTo>
                  <a:close/>
                </a:path>
              </a:pathLst>
            </a:custGeom>
            <a:grpFill/>
            <a:ln>
              <a:noFill/>
            </a:ln>
          </p:spPr>
          <p:txBody>
            <a:bodyPr spcFirstLastPara="1" wrap="square" lIns="75600" tIns="75600" rIns="75600" bIns="75600" anchor="ctr" anchorCtr="0">
              <a:noAutofit/>
            </a:bodyPr>
            <a:lstStyle/>
            <a:p>
              <a:endParaRPr sz="1158"/>
            </a:p>
          </p:txBody>
        </p:sp>
        <p:sp>
          <p:nvSpPr>
            <p:cNvPr id="11" name="Google Shape;11495;p84">
              <a:extLst>
                <a:ext uri="{FF2B5EF4-FFF2-40B4-BE49-F238E27FC236}">
                  <a16:creationId xmlns:a16="http://schemas.microsoft.com/office/drawing/2014/main" id="{BE05FEA2-C987-FF7B-A892-C7C2122806D9}"/>
                </a:ext>
              </a:extLst>
            </p:cNvPr>
            <p:cNvSpPr/>
            <p:nvPr/>
          </p:nvSpPr>
          <p:spPr>
            <a:xfrm>
              <a:off x="4496946" y="2963133"/>
              <a:ext cx="79920" cy="104031"/>
            </a:xfrm>
            <a:custGeom>
              <a:avLst/>
              <a:gdLst/>
              <a:ahLst/>
              <a:cxnLst/>
              <a:rect l="l" t="t" r="r" b="b"/>
              <a:pathLst>
                <a:path w="1770" h="2304" extrusionOk="0">
                  <a:moveTo>
                    <a:pt x="1227" y="1"/>
                  </a:moveTo>
                  <a:lnTo>
                    <a:pt x="0" y="2304"/>
                  </a:lnTo>
                  <a:lnTo>
                    <a:pt x="542" y="2304"/>
                  </a:lnTo>
                  <a:lnTo>
                    <a:pt x="1770" y="1"/>
                  </a:lnTo>
                  <a:close/>
                </a:path>
              </a:pathLst>
            </a:custGeom>
            <a:grpFill/>
            <a:ln>
              <a:noFill/>
            </a:ln>
          </p:spPr>
          <p:txBody>
            <a:bodyPr spcFirstLastPara="1" wrap="square" lIns="75600" tIns="75600" rIns="75600" bIns="75600" anchor="ctr" anchorCtr="0">
              <a:noAutofit/>
            </a:bodyPr>
            <a:lstStyle/>
            <a:p>
              <a:endParaRPr sz="1158"/>
            </a:p>
          </p:txBody>
        </p:sp>
        <p:sp>
          <p:nvSpPr>
            <p:cNvPr id="12" name="Google Shape;11496;p84">
              <a:extLst>
                <a:ext uri="{FF2B5EF4-FFF2-40B4-BE49-F238E27FC236}">
                  <a16:creationId xmlns:a16="http://schemas.microsoft.com/office/drawing/2014/main" id="{D44D92F7-DD96-5992-E13D-B9DF453FC9D7}"/>
                </a:ext>
              </a:extLst>
            </p:cNvPr>
            <p:cNvSpPr/>
            <p:nvPr/>
          </p:nvSpPr>
          <p:spPr>
            <a:xfrm>
              <a:off x="4537628" y="2963133"/>
              <a:ext cx="79965" cy="104031"/>
            </a:xfrm>
            <a:custGeom>
              <a:avLst/>
              <a:gdLst/>
              <a:ahLst/>
              <a:cxnLst/>
              <a:rect l="l" t="t" r="r" b="b"/>
              <a:pathLst>
                <a:path w="1771" h="2304" extrusionOk="0">
                  <a:moveTo>
                    <a:pt x="1229" y="1"/>
                  </a:moveTo>
                  <a:lnTo>
                    <a:pt x="1" y="2304"/>
                  </a:lnTo>
                  <a:lnTo>
                    <a:pt x="544" y="2304"/>
                  </a:lnTo>
                  <a:lnTo>
                    <a:pt x="1770" y="1"/>
                  </a:lnTo>
                  <a:close/>
                </a:path>
              </a:pathLst>
            </a:custGeom>
            <a:grpFill/>
            <a:ln>
              <a:noFill/>
            </a:ln>
          </p:spPr>
          <p:txBody>
            <a:bodyPr spcFirstLastPara="1" wrap="square" lIns="75600" tIns="75600" rIns="75600" bIns="75600" anchor="ctr" anchorCtr="0">
              <a:noAutofit/>
            </a:bodyPr>
            <a:lstStyle/>
            <a:p>
              <a:endParaRPr sz="1158"/>
            </a:p>
          </p:txBody>
        </p:sp>
      </p:grpSp>
      <p:sp>
        <p:nvSpPr>
          <p:cNvPr id="5" name="頁尾版面配置區 4">
            <a:extLst>
              <a:ext uri="{FF2B5EF4-FFF2-40B4-BE49-F238E27FC236}">
                <a16:creationId xmlns:a16="http://schemas.microsoft.com/office/drawing/2014/main" id="{04726F55-ACD4-C00C-169E-9BEB44053E29}"/>
              </a:ext>
            </a:extLst>
          </p:cNvPr>
          <p:cNvSpPr>
            <a:spLocks noGrp="1"/>
          </p:cNvSpPr>
          <p:nvPr>
            <p:ph type="ftr" sz="quarter" idx="11"/>
          </p:nvPr>
        </p:nvSpPr>
        <p:spPr>
          <a:xfrm>
            <a:off x="7165007" y="9889943"/>
            <a:ext cx="2772463" cy="569325"/>
          </a:xfrm>
        </p:spPr>
        <p:txBody>
          <a:bodyPr/>
          <a:lstStyle/>
          <a:p>
            <a:r>
              <a:rPr lang="en-US" altLang="zh-TW" sz="1800" dirty="0"/>
              <a:t>20</a:t>
            </a:r>
            <a:endParaRPr kumimoji="0" lang="en-US" sz="1800" dirty="0"/>
          </a:p>
        </p:txBody>
      </p:sp>
      <p:pic>
        <p:nvPicPr>
          <p:cNvPr id="17" name="圖片 2" descr="一張含有 地圖 的圖片&#10;&#10;自動產生的描述">
            <a:extLst>
              <a:ext uri="{FF2B5EF4-FFF2-40B4-BE49-F238E27FC236}">
                <a16:creationId xmlns:a16="http://schemas.microsoft.com/office/drawing/2014/main" id="{D304DAEB-41E1-BBC1-C69A-9F88B17AD2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3341" y="3116478"/>
            <a:ext cx="4883465" cy="6898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7">
            <a:extLst>
              <a:ext uri="{FF2B5EF4-FFF2-40B4-BE49-F238E27FC236}">
                <a16:creationId xmlns:a16="http://schemas.microsoft.com/office/drawing/2014/main" id="{9EE51BEE-904D-2939-0CA7-34C61C830666}"/>
              </a:ext>
            </a:extLst>
          </p:cNvPr>
          <p:cNvSpPr txBox="1"/>
          <p:nvPr/>
        </p:nvSpPr>
        <p:spPr>
          <a:xfrm>
            <a:off x="0" y="10182138"/>
            <a:ext cx="2608369" cy="276999"/>
          </a:xfrm>
          <a:prstGeom prst="rect">
            <a:avLst/>
          </a:prstGeom>
          <a:noFill/>
        </p:spPr>
        <p:txBody>
          <a:bodyPr wrap="square" rtlCol="0">
            <a:spAutoFit/>
          </a:bodyPr>
          <a:lstStyle/>
          <a:p>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水保技師電子報 月刊 第</a:t>
            </a:r>
            <a:r>
              <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rPr>
              <a:t>54</a:t>
            </a:r>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期</a:t>
            </a:r>
            <a:endPar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endParaRPr>
          </a:p>
        </p:txBody>
      </p:sp>
    </p:spTree>
    <p:extLst>
      <p:ext uri="{BB962C8B-B14F-4D97-AF65-F5344CB8AC3E}">
        <p14:creationId xmlns:p14="http://schemas.microsoft.com/office/powerpoint/2010/main" val="1277774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830421B5-1343-80EF-46D0-98515710EF7F}"/>
              </a:ext>
            </a:extLst>
          </p:cNvPr>
          <p:cNvSpPr txBox="1"/>
          <p:nvPr/>
        </p:nvSpPr>
        <p:spPr>
          <a:xfrm>
            <a:off x="585083" y="1088936"/>
            <a:ext cx="6391096" cy="6528069"/>
          </a:xfrm>
          <a:prstGeom prst="rect">
            <a:avLst/>
          </a:prstGeom>
          <a:noFill/>
        </p:spPr>
        <p:txBody>
          <a:bodyPr wrap="square" rtlCol="0">
            <a:spAutoFit/>
          </a:bodyPr>
          <a:lstStyle/>
          <a:p>
            <a:pPr algn="just">
              <a:lnSpc>
                <a:spcPts val="2200"/>
              </a:lnSpc>
              <a:spcAft>
                <a:spcPts val="600"/>
              </a:spcAft>
            </a:pPr>
            <a:r>
              <a:rPr lang="en-US" altLang="zh-TW" sz="1400" b="1" dirty="0">
                <a:latin typeface="微軟正黑體" panose="020B0604030504040204" pitchFamily="34" charset="-120"/>
                <a:ea typeface="微軟正黑體" panose="020B0604030504040204" pitchFamily="34" charset="-120"/>
              </a:rPr>
              <a:t>4.</a:t>
            </a:r>
            <a:r>
              <a:rPr lang="zh-TW" altLang="en-US" sz="1400" b="1" dirty="0">
                <a:latin typeface="微軟正黑體" panose="020B0604030504040204" pitchFamily="34" charset="-120"/>
                <a:ea typeface="微軟正黑體" panose="020B0604030504040204" pitchFamily="34" charset="-120"/>
              </a:rPr>
              <a:t>在要與不要之間</a:t>
            </a:r>
            <a:r>
              <a:rPr lang="en-US" altLang="zh-TW" sz="1400" b="1" dirty="0">
                <a:latin typeface="微軟正黑體" panose="020B0604030504040204" pitchFamily="34" charset="-120"/>
                <a:ea typeface="微軟正黑體" panose="020B0604030504040204" pitchFamily="34" charset="-120"/>
              </a:rPr>
              <a:t>??</a:t>
            </a:r>
          </a:p>
          <a:p>
            <a:pPr indent="457200" algn="just">
              <a:lnSpc>
                <a:spcPts val="2200"/>
              </a:lnSpc>
              <a:spcAft>
                <a:spcPts val="600"/>
              </a:spcAft>
            </a:pPr>
            <a:r>
              <a:rPr lang="zh-TW" altLang="en-US" sz="1400" dirty="0">
                <a:latin typeface="微軟正黑體" panose="020B0604030504040204" pitchFamily="34" charset="-120"/>
                <a:ea typeface="微軟正黑體" panose="020B0604030504040204" pitchFamily="34" charset="-120"/>
              </a:rPr>
              <a:t>面對農民的怕水的經濟作物，以鳳梨為例，這款只要淹水就造成農損的農作物，該如何溝通山坡地農業開發使用需要申請設置滯洪沉沙池呢</a:t>
            </a:r>
            <a:r>
              <a:rPr lang="en-US" altLang="zh-TW" sz="1400" dirty="0">
                <a:latin typeface="微軟正黑體" panose="020B0604030504040204" pitchFamily="34" charset="-120"/>
                <a:ea typeface="微軟正黑體" panose="020B0604030504040204" pitchFamily="34" charset="-120"/>
              </a:rPr>
              <a:t>?</a:t>
            </a:r>
          </a:p>
          <a:p>
            <a:pPr indent="457200" algn="just">
              <a:lnSpc>
                <a:spcPts val="2200"/>
              </a:lnSpc>
              <a:spcAft>
                <a:spcPts val="600"/>
              </a:spcAft>
            </a:pPr>
            <a:r>
              <a:rPr lang="zh-TW" altLang="en-US" sz="1400" dirty="0">
                <a:latin typeface="微軟正黑體" panose="020B0604030504040204" pitchFamily="34" charset="-120"/>
                <a:ea typeface="微軟正黑體" panose="020B0604030504040204" pitchFamily="34" charset="-120"/>
              </a:rPr>
              <a:t>由於山坡地開發利用，在水土保持法規的申請內容規定，應有滯洪沉沙池，在農民的舊有認知就是需要挖一個很大的水池來蓄水，這在溝通上有時會造成民眾的反感，而對於得免設置滯洪池的規定又不是這麼的清楚明確，所以無論是執法的主管機關與技師、農民，每個人的立場想法，讓事情成為在「要與不要」。</a:t>
            </a:r>
            <a:endParaRPr lang="en-US" altLang="zh-TW" sz="1400" dirty="0">
              <a:latin typeface="微軟正黑體" panose="020B0604030504040204" pitchFamily="34" charset="-120"/>
              <a:ea typeface="微軟正黑體" panose="020B0604030504040204" pitchFamily="34" charset="-120"/>
            </a:endParaRPr>
          </a:p>
          <a:p>
            <a:pPr indent="457200" algn="just">
              <a:lnSpc>
                <a:spcPts val="2200"/>
              </a:lnSpc>
              <a:spcAft>
                <a:spcPts val="600"/>
              </a:spcAft>
            </a:pPr>
            <a:r>
              <a:rPr lang="zh-TW" altLang="en-US" sz="1400" dirty="0">
                <a:latin typeface="微軟正黑體" panose="020B0604030504040204" pitchFamily="34" charset="-120"/>
                <a:ea typeface="微軟正黑體" panose="020B0604030504040204" pitchFamily="34" charset="-120"/>
              </a:rPr>
              <a:t>小編這裡比較常用的說法與做法，是與農民說採用</a:t>
            </a:r>
            <a:r>
              <a:rPr lang="zh-TW" altLang="en-US" sz="1400" b="1" dirty="0">
                <a:latin typeface="微軟正黑體" panose="020B0604030504040204" pitchFamily="34" charset="-120"/>
                <a:ea typeface="微軟正黑體" panose="020B0604030504040204" pitchFamily="34" charset="-120"/>
              </a:rPr>
              <a:t>多元滯洪</a:t>
            </a:r>
            <a:r>
              <a:rPr lang="zh-TW" altLang="en-US" sz="1400" dirty="0">
                <a:latin typeface="微軟正黑體" panose="020B0604030504040204" pitchFamily="34" charset="-120"/>
                <a:ea typeface="微軟正黑體" panose="020B0604030504040204" pitchFamily="34" charset="-120"/>
              </a:rPr>
              <a:t>，不一定要挖一個大水池，主要目的有達到減少洪峰的目的就可以了，對於主管機關而言，也說明，農地本身也都屬於透水可入滲的表土，農民利用土地的地形有順暢排水就好，主要注意施工中的下雨水土流失影響到別人就可以了。</a:t>
            </a:r>
            <a:endParaRPr lang="en-US" altLang="zh-TW" sz="1400" dirty="0">
              <a:latin typeface="微軟正黑體" panose="020B0604030504040204" pitchFamily="34" charset="-120"/>
              <a:ea typeface="微軟正黑體" panose="020B0604030504040204" pitchFamily="34" charset="-120"/>
            </a:endParaRPr>
          </a:p>
          <a:p>
            <a:pPr indent="457200" algn="just">
              <a:lnSpc>
                <a:spcPts val="2200"/>
              </a:lnSpc>
              <a:spcAft>
                <a:spcPts val="600"/>
              </a:spcAft>
            </a:pPr>
            <a:r>
              <a:rPr lang="zh-TW" altLang="en-US" sz="1400" dirty="0">
                <a:latin typeface="微軟正黑體" panose="020B0604030504040204" pitchFamily="34" charset="-120"/>
                <a:ea typeface="微軟正黑體" panose="020B0604030504040204" pitchFamily="34" charset="-120"/>
              </a:rPr>
              <a:t>因水土保持技術規範第</a:t>
            </a:r>
            <a:r>
              <a:rPr lang="en-US" altLang="zh-TW" sz="1400" dirty="0">
                <a:latin typeface="微軟正黑體" panose="020B0604030504040204" pitchFamily="34" charset="-120"/>
                <a:ea typeface="微軟正黑體" panose="020B0604030504040204" pitchFamily="34" charset="-120"/>
              </a:rPr>
              <a:t>93</a:t>
            </a:r>
            <a:r>
              <a:rPr lang="zh-TW" altLang="en-US" sz="1400" dirty="0">
                <a:latin typeface="微軟正黑體" panose="020B0604030504040204" pitchFamily="34" charset="-120"/>
                <a:ea typeface="微軟正黑體" panose="020B0604030504040204" pitchFamily="34" charset="-120"/>
              </a:rPr>
              <a:t>條規定，沉砂設施的深度以</a:t>
            </a:r>
            <a:r>
              <a:rPr lang="en-US" altLang="zh-TW" sz="1400" dirty="0">
                <a:latin typeface="微軟正黑體" panose="020B0604030504040204" pitchFamily="34" charset="-120"/>
                <a:ea typeface="微軟正黑體" panose="020B0604030504040204" pitchFamily="34" charset="-120"/>
              </a:rPr>
              <a:t>1.5</a:t>
            </a:r>
            <a:r>
              <a:rPr lang="zh-TW" altLang="en-US" sz="1400" dirty="0">
                <a:latin typeface="微軟正黑體" panose="020B0604030504040204" pitchFamily="34" charset="-120"/>
                <a:ea typeface="微軟正黑體" panose="020B0604030504040204" pitchFamily="34" charset="-120"/>
              </a:rPr>
              <a:t>公尺至</a:t>
            </a:r>
            <a:r>
              <a:rPr lang="en-US" altLang="zh-TW" sz="1400" dirty="0">
                <a:latin typeface="微軟正黑體" panose="020B0604030504040204" pitchFamily="34" charset="-120"/>
                <a:ea typeface="微軟正黑體" panose="020B0604030504040204" pitchFamily="34" charset="-120"/>
              </a:rPr>
              <a:t>3.5</a:t>
            </a:r>
            <a:r>
              <a:rPr lang="zh-TW" altLang="en-US" sz="1400" dirty="0">
                <a:latin typeface="微軟正黑體" panose="020B0604030504040204" pitchFamily="34" charset="-120"/>
                <a:ea typeface="微軟正黑體" panose="020B0604030504040204" pitchFamily="34" charset="-120"/>
              </a:rPr>
              <a:t>公尺為宜，在山坡農地的使用上等於是挖掘了一個將近半層樓至一樓建築物高度的落差在土地上。也因為深度規定的迷思，常常有最大的挖土方來源就是「滯洪沉砂池」的問題，這實在與水土保持應避免大挖大填的原則理念相違背。</a:t>
            </a:r>
            <a:endParaRPr lang="en-US" altLang="zh-TW" sz="1400" dirty="0">
              <a:latin typeface="微軟正黑體" panose="020B0604030504040204" pitchFamily="34" charset="-120"/>
              <a:ea typeface="微軟正黑體" panose="020B0604030504040204" pitchFamily="34" charset="-120"/>
            </a:endParaRPr>
          </a:p>
          <a:p>
            <a:pPr indent="457200" algn="just">
              <a:lnSpc>
                <a:spcPts val="2200"/>
              </a:lnSpc>
              <a:spcAft>
                <a:spcPts val="600"/>
              </a:spcAft>
            </a:pPr>
            <a:r>
              <a:rPr lang="zh-TW" altLang="en-US" sz="1400" dirty="0">
                <a:latin typeface="微軟正黑體" panose="020B0604030504040204" pitchFamily="34" charset="-120"/>
                <a:ea typeface="微軟正黑體" panose="020B0604030504040204" pitchFamily="34" charset="-120"/>
              </a:rPr>
              <a:t>當地農民為了順暢排水，也有自主採用紅磚圈圍一個小放流井，利用他全部都透水的草生土地，全部作滯洪池與沉沙池。</a:t>
            </a:r>
            <a:endParaRPr lang="en-US" altLang="zh-TW" sz="1400" dirty="0">
              <a:latin typeface="微軟正黑體" panose="020B0604030504040204" pitchFamily="34" charset="-120"/>
              <a:ea typeface="微軟正黑體" panose="020B0604030504040204" pitchFamily="34" charset="-120"/>
            </a:endParaRPr>
          </a:p>
          <a:p>
            <a:pPr indent="457200" algn="just">
              <a:lnSpc>
                <a:spcPts val="2200"/>
              </a:lnSpc>
              <a:spcAft>
                <a:spcPts val="600"/>
              </a:spcAft>
            </a:pPr>
            <a:endParaRPr lang="en-US" altLang="zh-TW" sz="1400" dirty="0">
              <a:latin typeface="標楷體" panose="03000509000000000000" pitchFamily="65" charset="-120"/>
              <a:ea typeface="標楷體" panose="03000509000000000000" pitchFamily="65" charset="-120"/>
            </a:endParaRPr>
          </a:p>
          <a:p>
            <a:pPr indent="457200" algn="just">
              <a:lnSpc>
                <a:spcPts val="2200"/>
              </a:lnSpc>
            </a:pPr>
            <a:endParaRPr lang="en-US" altLang="zh-TW" sz="1400" dirty="0">
              <a:latin typeface="標楷體" panose="03000509000000000000" pitchFamily="65" charset="-120"/>
              <a:ea typeface="標楷體" panose="03000509000000000000" pitchFamily="65" charset="-120"/>
            </a:endParaRPr>
          </a:p>
          <a:p>
            <a:pPr indent="457200" algn="just">
              <a:lnSpc>
                <a:spcPts val="2200"/>
              </a:lnSpc>
            </a:pPr>
            <a:endParaRPr lang="en-US" altLang="zh-TW" sz="1400" dirty="0">
              <a:latin typeface="標楷體" panose="03000509000000000000" pitchFamily="65" charset="-120"/>
              <a:ea typeface="標楷體" panose="03000509000000000000" pitchFamily="65" charset="-120"/>
            </a:endParaRPr>
          </a:p>
        </p:txBody>
      </p:sp>
      <p:sp>
        <p:nvSpPr>
          <p:cNvPr id="5" name="頁尾版面配置區 4">
            <a:extLst>
              <a:ext uri="{FF2B5EF4-FFF2-40B4-BE49-F238E27FC236}">
                <a16:creationId xmlns:a16="http://schemas.microsoft.com/office/drawing/2014/main" id="{19E8DBC2-EEB1-8D88-0C0B-A7351745B440}"/>
              </a:ext>
            </a:extLst>
          </p:cNvPr>
          <p:cNvSpPr>
            <a:spLocks noGrp="1"/>
          </p:cNvSpPr>
          <p:nvPr>
            <p:ph type="ftr" sz="quarter" idx="11"/>
          </p:nvPr>
        </p:nvSpPr>
        <p:spPr>
          <a:xfrm>
            <a:off x="7176698" y="9883204"/>
            <a:ext cx="2772463" cy="569325"/>
          </a:xfrm>
        </p:spPr>
        <p:txBody>
          <a:bodyPr/>
          <a:lstStyle/>
          <a:p>
            <a:r>
              <a:rPr lang="en-US" altLang="zh-TW" sz="1800" dirty="0"/>
              <a:t>21</a:t>
            </a:r>
            <a:endParaRPr kumimoji="0" lang="en-US" sz="1800" dirty="0"/>
          </a:p>
        </p:txBody>
      </p:sp>
      <p:sp>
        <p:nvSpPr>
          <p:cNvPr id="16" name="文字方塊 15">
            <a:extLst>
              <a:ext uri="{FF2B5EF4-FFF2-40B4-BE49-F238E27FC236}">
                <a16:creationId xmlns:a16="http://schemas.microsoft.com/office/drawing/2014/main" id="{5329E031-572A-BD35-8340-9265C486C19E}"/>
              </a:ext>
            </a:extLst>
          </p:cNvPr>
          <p:cNvSpPr txBox="1"/>
          <p:nvPr/>
        </p:nvSpPr>
        <p:spPr>
          <a:xfrm>
            <a:off x="8965207" y="1746300"/>
            <a:ext cx="4978400" cy="1580048"/>
          </a:xfrm>
          <a:prstGeom prst="rect">
            <a:avLst/>
          </a:prstGeom>
          <a:noFill/>
        </p:spPr>
        <p:txBody>
          <a:bodyPr wrap="square">
            <a:spAutoFit/>
          </a:bodyPr>
          <a:lstStyle/>
          <a:p>
            <a:pPr indent="457200" algn="just">
              <a:lnSpc>
                <a:spcPts val="2200"/>
              </a:lnSpc>
              <a:spcAft>
                <a:spcPts val="600"/>
              </a:spcAft>
            </a:pPr>
            <a:endParaRPr lang="zh-TW" altLang="en-US" sz="2400" dirty="0">
              <a:latin typeface="微軟正黑體" panose="020B0604030504040204" pitchFamily="34" charset="-120"/>
              <a:ea typeface="微軟正黑體" panose="020B0604030504040204" pitchFamily="34" charset="-120"/>
            </a:endParaRPr>
          </a:p>
          <a:p>
            <a:pPr indent="457200" algn="just">
              <a:lnSpc>
                <a:spcPts val="2200"/>
              </a:lnSpc>
              <a:spcAft>
                <a:spcPts val="600"/>
              </a:spcAft>
            </a:pPr>
            <a:r>
              <a:rPr lang="zh-TW" altLang="en-US" sz="2400" dirty="0">
                <a:latin typeface="微軟正黑體" panose="020B0604030504040204" pitchFamily="34" charset="-120"/>
                <a:ea typeface="微軟正黑體" panose="020B0604030504040204" pitchFamily="34" charset="-120"/>
              </a:rPr>
              <a:t>訪談台南市以往的山坡地衛星變異點分布與違規開發利用分布位置，主要反應的熱區都在農業與山坡地範圍境界線為最多。</a:t>
            </a:r>
          </a:p>
        </p:txBody>
      </p:sp>
      <p:pic>
        <p:nvPicPr>
          <p:cNvPr id="22" name="圖片 21" descr="可能是文字的圖像">
            <a:extLst>
              <a:ext uri="{FF2B5EF4-FFF2-40B4-BE49-F238E27FC236}">
                <a16:creationId xmlns:a16="http://schemas.microsoft.com/office/drawing/2014/main" id="{405C84BF-0E46-262D-213F-AA8FDAD9EF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6607129"/>
            <a:ext cx="4413509" cy="3307821"/>
          </a:xfrm>
          <a:prstGeom prst="rect">
            <a:avLst/>
          </a:prstGeom>
          <a:noFill/>
          <a:ln>
            <a:noFill/>
          </a:ln>
        </p:spPr>
      </p:pic>
      <p:sp>
        <p:nvSpPr>
          <p:cNvPr id="23" name="文字方塊 22">
            <a:extLst>
              <a:ext uri="{FF2B5EF4-FFF2-40B4-BE49-F238E27FC236}">
                <a16:creationId xmlns:a16="http://schemas.microsoft.com/office/drawing/2014/main" id="{C49A28C5-0BDA-22B5-025F-1F3B937DF024}"/>
              </a:ext>
            </a:extLst>
          </p:cNvPr>
          <p:cNvSpPr txBox="1"/>
          <p:nvPr/>
        </p:nvSpPr>
        <p:spPr>
          <a:xfrm>
            <a:off x="1377085" y="9914950"/>
            <a:ext cx="4807091" cy="523220"/>
          </a:xfrm>
          <a:prstGeom prst="rect">
            <a:avLst/>
          </a:prstGeom>
          <a:noFill/>
        </p:spPr>
        <p:txBody>
          <a:bodyPr wrap="square">
            <a:spAutoFit/>
          </a:bodyPr>
          <a:lstStyle/>
          <a:p>
            <a:r>
              <a:rPr lang="zh-TW" altLang="en-US" sz="1400" b="1" dirty="0">
                <a:effectLst>
                  <a:glow rad="101600">
                    <a:schemeClr val="bg1">
                      <a:alpha val="60000"/>
                    </a:schemeClr>
                  </a:glow>
                </a:effectLst>
                <a:latin typeface="微軟正黑體" panose="020B0604030504040204" pitchFamily="34" charset="-120"/>
                <a:ea typeface="微軟正黑體" panose="020B0604030504040204" pitchFamily="34" charset="-120"/>
              </a:rPr>
              <a:t>農民自主利用紅磚全區滯洪沉砂，以往水土保持的審視中可能質疑未符合水土保持技術規範第</a:t>
            </a:r>
            <a:r>
              <a:rPr lang="en-US" altLang="zh-TW" sz="1400" b="1" dirty="0">
                <a:effectLst>
                  <a:glow rad="101600">
                    <a:schemeClr val="bg1">
                      <a:alpha val="60000"/>
                    </a:schemeClr>
                  </a:glow>
                </a:effectLst>
                <a:latin typeface="微軟正黑體" panose="020B0604030504040204" pitchFamily="34" charset="-120"/>
                <a:ea typeface="微軟正黑體" panose="020B0604030504040204" pitchFamily="34" charset="-120"/>
              </a:rPr>
              <a:t>93</a:t>
            </a:r>
            <a:r>
              <a:rPr lang="zh-TW" altLang="en-US" sz="1400" b="1" dirty="0">
                <a:effectLst>
                  <a:glow rad="101600">
                    <a:schemeClr val="bg1">
                      <a:alpha val="60000"/>
                    </a:schemeClr>
                  </a:glow>
                </a:effectLst>
                <a:latin typeface="微軟正黑體" panose="020B0604030504040204" pitchFamily="34" charset="-120"/>
                <a:ea typeface="微軟正黑體" panose="020B0604030504040204" pitchFamily="34" charset="-120"/>
              </a:rPr>
              <a:t>條沉砂深度需求規定</a:t>
            </a:r>
          </a:p>
        </p:txBody>
      </p:sp>
    </p:spTree>
    <p:extLst>
      <p:ext uri="{BB962C8B-B14F-4D97-AF65-F5344CB8AC3E}">
        <p14:creationId xmlns:p14="http://schemas.microsoft.com/office/powerpoint/2010/main" val="17819790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2ECCF56C-430B-AAB1-44D6-33BFC370B263}"/>
              </a:ext>
            </a:extLst>
          </p:cNvPr>
          <p:cNvSpPr txBox="1"/>
          <p:nvPr/>
        </p:nvSpPr>
        <p:spPr>
          <a:xfrm>
            <a:off x="585083" y="882204"/>
            <a:ext cx="6391096" cy="5526000"/>
          </a:xfrm>
          <a:prstGeom prst="rect">
            <a:avLst/>
          </a:prstGeom>
          <a:noFill/>
        </p:spPr>
        <p:txBody>
          <a:bodyPr wrap="square" rtlCol="0">
            <a:spAutoFit/>
          </a:bodyPr>
          <a:lstStyle/>
          <a:p>
            <a:pPr algn="just">
              <a:lnSpc>
                <a:spcPts val="2200"/>
              </a:lnSpc>
              <a:spcAft>
                <a:spcPts val="600"/>
              </a:spcAft>
            </a:pPr>
            <a:r>
              <a:rPr lang="en-US" altLang="zh-TW" sz="1400" dirty="0">
                <a:latin typeface="微軟正黑體" panose="020B0604030504040204" pitchFamily="34" charset="-120"/>
                <a:ea typeface="微軟正黑體" panose="020B0604030504040204" pitchFamily="34" charset="-120"/>
              </a:rPr>
              <a:t>5.</a:t>
            </a:r>
            <a:r>
              <a:rPr lang="zh-TW" altLang="en-US" sz="1400" dirty="0">
                <a:latin typeface="微軟正黑體" panose="020B0604030504040204" pitchFamily="34" charset="-120"/>
                <a:ea typeface="微軟正黑體" panose="020B0604030504040204" pitchFamily="34" charset="-120"/>
              </a:rPr>
              <a:t>關於未來的想法</a:t>
            </a:r>
            <a:endParaRPr lang="en-US" altLang="zh-TW" sz="1400" dirty="0">
              <a:latin typeface="微軟正黑體" panose="020B0604030504040204" pitchFamily="34" charset="-120"/>
              <a:ea typeface="微軟正黑體" panose="020B0604030504040204" pitchFamily="34" charset="-120"/>
            </a:endParaRPr>
          </a:p>
          <a:p>
            <a:pPr indent="457200" algn="just">
              <a:lnSpc>
                <a:spcPts val="2200"/>
              </a:lnSpc>
              <a:spcAft>
                <a:spcPts val="600"/>
              </a:spcAft>
            </a:pPr>
            <a:r>
              <a:rPr lang="zh-TW" altLang="en-US" sz="1400" dirty="0">
                <a:latin typeface="微軟正黑體" panose="020B0604030504040204" pitchFamily="34" charset="-120"/>
                <a:ea typeface="微軟正黑體" panose="020B0604030504040204" pitchFamily="34" charset="-120"/>
              </a:rPr>
              <a:t>面對這個年代少子化，施工的人員年齡普遍也增長，水土保持工程的方法思維可以調整跟改變。朝向短工時、高成效的施工方法，達到水土保持的目的就可以了。</a:t>
            </a:r>
            <a:endParaRPr lang="en-US" altLang="zh-TW" sz="1400" dirty="0">
              <a:latin typeface="微軟正黑體" panose="020B0604030504040204" pitchFamily="34" charset="-120"/>
              <a:ea typeface="微軟正黑體" panose="020B0604030504040204" pitchFamily="34" charset="-120"/>
            </a:endParaRPr>
          </a:p>
          <a:p>
            <a:pPr indent="457200" algn="just">
              <a:lnSpc>
                <a:spcPts val="2200"/>
              </a:lnSpc>
              <a:spcAft>
                <a:spcPts val="600"/>
              </a:spcAft>
            </a:pPr>
            <a:r>
              <a:rPr lang="zh-TW" altLang="en-US" sz="1400" dirty="0">
                <a:latin typeface="微軟正黑體" panose="020B0604030504040204" pitchFamily="34" charset="-120"/>
                <a:ea typeface="微軟正黑體" panose="020B0604030504040204" pitchFamily="34" charset="-120"/>
              </a:rPr>
              <a:t>水土保持的工程設施除了土石流與山崩地滑的整治工程手段需要用較高強度的結構之外，其他的設計通常屬於較柔性的設施，所以設計的工程經費都較低，偏偏工程技術顧問類的，往往在設計的計價上被衡量的工作報酬的方式就是採用設計工程費的百分比。</a:t>
            </a:r>
            <a:endParaRPr lang="en-US" altLang="zh-TW" sz="1400" dirty="0">
              <a:latin typeface="微軟正黑體" panose="020B0604030504040204" pitchFamily="34" charset="-120"/>
              <a:ea typeface="微軟正黑體" panose="020B0604030504040204" pitchFamily="34" charset="-120"/>
            </a:endParaRPr>
          </a:p>
          <a:p>
            <a:pPr indent="457200" algn="just">
              <a:lnSpc>
                <a:spcPts val="2200"/>
              </a:lnSpc>
              <a:spcAft>
                <a:spcPts val="600"/>
              </a:spcAft>
            </a:pPr>
            <a:r>
              <a:rPr lang="zh-TW" altLang="en-US" sz="1400" dirty="0">
                <a:latin typeface="微軟正黑體" panose="020B0604030504040204" pitchFamily="34" charset="-120"/>
                <a:ea typeface="微軟正黑體" panose="020B0604030504040204" pitchFamily="34" charset="-120"/>
              </a:rPr>
              <a:t>這其實在水土保持的思維與設計理念較有衝突，因較符合水土保持的設計，多利用就地取材的方式，一但就地取材就會減少很多的工程經費，結構強度也不再容易人工掌握，但在山坡地如果設計結構強度高的設施，變成的結果就是在「山坡地高強度的開發利用」了。</a:t>
            </a:r>
            <a:endParaRPr lang="en-US" altLang="zh-TW" sz="1400" dirty="0">
              <a:latin typeface="微軟正黑體" panose="020B0604030504040204" pitchFamily="34" charset="-120"/>
              <a:ea typeface="微軟正黑體" panose="020B0604030504040204" pitchFamily="34" charset="-120"/>
            </a:endParaRPr>
          </a:p>
          <a:p>
            <a:pPr indent="457200" algn="just">
              <a:lnSpc>
                <a:spcPts val="2200"/>
              </a:lnSpc>
              <a:spcAft>
                <a:spcPts val="600"/>
              </a:spcAft>
            </a:pPr>
            <a:r>
              <a:rPr lang="zh-TW" altLang="en-US" sz="1400" dirty="0">
                <a:latin typeface="微軟正黑體" panose="020B0604030504040204" pitchFamily="34" charset="-120"/>
                <a:ea typeface="微軟正黑體" panose="020B0604030504040204" pitchFamily="34" charset="-120"/>
              </a:rPr>
              <a:t>當平地都在思考 低衝擊開發</a:t>
            </a:r>
            <a:r>
              <a:rPr lang="en-US" altLang="zh-TW" sz="1400" dirty="0">
                <a:latin typeface="微軟正黑體" panose="020B0604030504040204" pitchFamily="34" charset="-120"/>
                <a:ea typeface="微軟正黑體" panose="020B0604030504040204" pitchFamily="34" charset="-120"/>
              </a:rPr>
              <a:t>(Low Impact Development, LID)</a:t>
            </a:r>
            <a:r>
              <a:rPr lang="zh-TW" altLang="en-US" sz="1400" dirty="0">
                <a:latin typeface="微軟正黑體" panose="020B0604030504040204" pitchFamily="34" charset="-120"/>
                <a:ea typeface="微軟正黑體" panose="020B0604030504040204" pitchFamily="34" charset="-120"/>
              </a:rPr>
              <a:t>，而山坡地的土地相對土地較便宜，卻要因應著開發行為而提高設計強度來使用，感覺未來山坡地水土保持的設施應該也可以依循低衝擊思維來權衡利用我們的土地。當然這還有土地以往超限利用的層面問題存在了。</a:t>
            </a:r>
            <a:endParaRPr lang="en-US" altLang="zh-TW" sz="1400" dirty="0">
              <a:latin typeface="微軟正黑體" panose="020B0604030504040204" pitchFamily="34" charset="-120"/>
              <a:ea typeface="微軟正黑體" panose="020B0604030504040204" pitchFamily="34" charset="-120"/>
            </a:endParaRPr>
          </a:p>
          <a:p>
            <a:pPr indent="457200" algn="just">
              <a:lnSpc>
                <a:spcPts val="2200"/>
              </a:lnSpc>
              <a:spcAft>
                <a:spcPts val="600"/>
              </a:spcAft>
            </a:pPr>
            <a:r>
              <a:rPr lang="zh-TW" altLang="en-US" sz="1400" dirty="0">
                <a:latin typeface="微軟正黑體" panose="020B0604030504040204" pitchFamily="34" charset="-120"/>
                <a:ea typeface="微軟正黑體" panose="020B0604030504040204" pitchFamily="34" charset="-120"/>
              </a:rPr>
              <a:t>利用雨水儲集或是滯生滯留槽等設施均可納入作為滯洪量減洪計算的設計，未必都要設計一座又大又深的水池然後做個安全護欄，應該也是一樁美事。</a:t>
            </a:r>
            <a:endParaRPr lang="en-US" altLang="zh-TW" sz="1400" dirty="0">
              <a:latin typeface="微軟正黑體" panose="020B0604030504040204" pitchFamily="34" charset="-120"/>
              <a:ea typeface="微軟正黑體" panose="020B0604030504040204" pitchFamily="34" charset="-120"/>
            </a:endParaRPr>
          </a:p>
        </p:txBody>
      </p:sp>
      <p:sp>
        <p:nvSpPr>
          <p:cNvPr id="7" name="頁尾版面配置區 4">
            <a:extLst>
              <a:ext uri="{FF2B5EF4-FFF2-40B4-BE49-F238E27FC236}">
                <a16:creationId xmlns:a16="http://schemas.microsoft.com/office/drawing/2014/main" id="{6E4EE495-708A-A331-2308-8F9206F4D8F2}"/>
              </a:ext>
            </a:extLst>
          </p:cNvPr>
          <p:cNvSpPr>
            <a:spLocks noGrp="1"/>
          </p:cNvSpPr>
          <p:nvPr>
            <p:ph type="ftr" sz="quarter" idx="11"/>
          </p:nvPr>
        </p:nvSpPr>
        <p:spPr>
          <a:xfrm>
            <a:off x="7176698" y="9883204"/>
            <a:ext cx="2772463" cy="569325"/>
          </a:xfrm>
        </p:spPr>
        <p:txBody>
          <a:bodyPr/>
          <a:lstStyle/>
          <a:p>
            <a:r>
              <a:rPr lang="en-US" altLang="zh-TW" sz="1800" dirty="0"/>
              <a:t>22</a:t>
            </a:r>
            <a:endParaRPr kumimoji="0" lang="en-US" sz="1800" dirty="0"/>
          </a:p>
        </p:txBody>
      </p:sp>
      <p:pic>
        <p:nvPicPr>
          <p:cNvPr id="8" name="圖片 7" descr="一張含有 螢幕擷取畫面, 樹狀, 植物, 多媒體軟體 的圖片&#10;&#10;自動產生的描述">
            <a:extLst>
              <a:ext uri="{FF2B5EF4-FFF2-40B4-BE49-F238E27FC236}">
                <a16:creationId xmlns:a16="http://schemas.microsoft.com/office/drawing/2014/main" id="{D445FB3D-3A92-D01A-8935-8CB9C1E367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526" y="6528593"/>
            <a:ext cx="7158343" cy="2210449"/>
          </a:xfrm>
          <a:prstGeom prst="rect">
            <a:avLst/>
          </a:prstGeom>
        </p:spPr>
      </p:pic>
      <p:sp>
        <p:nvSpPr>
          <p:cNvPr id="9" name="文字方塊 8">
            <a:extLst>
              <a:ext uri="{FF2B5EF4-FFF2-40B4-BE49-F238E27FC236}">
                <a16:creationId xmlns:a16="http://schemas.microsoft.com/office/drawing/2014/main" id="{C2E87A70-1204-FDCD-DCD8-E8B2EE68C510}"/>
              </a:ext>
            </a:extLst>
          </p:cNvPr>
          <p:cNvSpPr txBox="1"/>
          <p:nvPr/>
        </p:nvSpPr>
        <p:spPr>
          <a:xfrm>
            <a:off x="221526" y="8761813"/>
            <a:ext cx="7138276" cy="738664"/>
          </a:xfrm>
          <a:prstGeom prst="rect">
            <a:avLst/>
          </a:prstGeom>
          <a:noFill/>
        </p:spPr>
        <p:txBody>
          <a:bodyPr wrap="square">
            <a:spAutoFit/>
          </a:bodyPr>
          <a:lstStyle/>
          <a:p>
            <a:r>
              <a:rPr lang="en-US" altLang="zh-TW" sz="1400" b="1" dirty="0">
                <a:effectLst>
                  <a:glow rad="101600">
                    <a:schemeClr val="bg1">
                      <a:alpha val="60000"/>
                    </a:schemeClr>
                  </a:glow>
                </a:effectLst>
                <a:latin typeface="微軟正黑體" panose="020B0604030504040204" pitchFamily="34" charset="-120"/>
                <a:ea typeface="微軟正黑體" panose="020B0604030504040204" pitchFamily="34" charset="-120"/>
              </a:rPr>
              <a:t>LID</a:t>
            </a:r>
            <a:r>
              <a:rPr lang="zh-TW" altLang="en-US" sz="1400" b="1" dirty="0">
                <a:effectLst>
                  <a:glow rad="101600">
                    <a:schemeClr val="bg1">
                      <a:alpha val="60000"/>
                    </a:schemeClr>
                  </a:glow>
                </a:effectLst>
                <a:latin typeface="微軟正黑體" panose="020B0604030504040204" pitchFamily="34" charset="-120"/>
                <a:ea typeface="微軟正黑體" panose="020B0604030504040204" pitchFamily="34" charset="-120"/>
              </a:rPr>
              <a:t>常見技術包括綠色屋頂（</a:t>
            </a:r>
            <a:r>
              <a:rPr lang="en-US" altLang="zh-TW" sz="1400" b="1" dirty="0">
                <a:effectLst>
                  <a:glow rad="101600">
                    <a:schemeClr val="bg1">
                      <a:alpha val="60000"/>
                    </a:schemeClr>
                  </a:glow>
                </a:effectLst>
                <a:latin typeface="微軟正黑體" panose="020B0604030504040204" pitchFamily="34" charset="-120"/>
                <a:ea typeface="微軟正黑體" panose="020B0604030504040204" pitchFamily="34" charset="-120"/>
              </a:rPr>
              <a:t>Green Roof</a:t>
            </a:r>
            <a:r>
              <a:rPr lang="zh-TW" altLang="en-US" sz="1400" b="1" dirty="0">
                <a:effectLst>
                  <a:glow rad="101600">
                    <a:schemeClr val="bg1">
                      <a:alpha val="60000"/>
                    </a:schemeClr>
                  </a:glow>
                </a:effectLst>
                <a:latin typeface="微軟正黑體" panose="020B0604030504040204" pitchFamily="34" charset="-120"/>
                <a:ea typeface="微軟正黑體" panose="020B0604030504040204" pitchFamily="34" charset="-120"/>
              </a:rPr>
              <a:t>）、透水性鋪面（</a:t>
            </a:r>
            <a:r>
              <a:rPr lang="en-US" altLang="zh-TW" sz="1400" b="1" dirty="0">
                <a:effectLst>
                  <a:glow rad="101600">
                    <a:schemeClr val="bg1">
                      <a:alpha val="60000"/>
                    </a:schemeClr>
                  </a:glow>
                </a:effectLst>
                <a:latin typeface="微軟正黑體" panose="020B0604030504040204" pitchFamily="34" charset="-120"/>
                <a:ea typeface="微軟正黑體" panose="020B0604030504040204" pitchFamily="34" charset="-120"/>
              </a:rPr>
              <a:t>Porous Pavement)</a:t>
            </a:r>
            <a:r>
              <a:rPr lang="zh-TW" altLang="en-US" sz="1400" b="1" dirty="0">
                <a:effectLst>
                  <a:glow rad="101600">
                    <a:schemeClr val="bg1">
                      <a:alpha val="60000"/>
                    </a:schemeClr>
                  </a:glow>
                </a:effectLst>
                <a:latin typeface="微軟正黑體" panose="020B0604030504040204" pitchFamily="34" charset="-120"/>
                <a:ea typeface="微軟正黑體" panose="020B0604030504040204" pitchFamily="34" charset="-120"/>
              </a:rPr>
              <a:t>、雨水儲集系統</a:t>
            </a:r>
            <a:r>
              <a:rPr lang="en-US" altLang="zh-TW" sz="1400" b="1" dirty="0">
                <a:effectLst>
                  <a:glow rad="101600">
                    <a:schemeClr val="bg1">
                      <a:alpha val="60000"/>
                    </a:schemeClr>
                  </a:glow>
                </a:effectLst>
                <a:latin typeface="微軟正黑體" panose="020B0604030504040204" pitchFamily="34" charset="-120"/>
                <a:ea typeface="微軟正黑體" panose="020B0604030504040204" pitchFamily="34" charset="-120"/>
              </a:rPr>
              <a:t>(Rainwater Harvesting</a:t>
            </a:r>
            <a:r>
              <a:rPr lang="zh-TW" altLang="en-US" sz="1400" b="1" dirty="0">
                <a:effectLst>
                  <a:glow rad="101600">
                    <a:schemeClr val="bg1">
                      <a:alpha val="60000"/>
                    </a:schemeClr>
                  </a:glow>
                </a:effectLst>
                <a:latin typeface="微軟正黑體" panose="020B0604030504040204" pitchFamily="34" charset="-120"/>
                <a:ea typeface="微軟正黑體" panose="020B0604030504040204" pitchFamily="34" charset="-120"/>
              </a:rPr>
              <a:t>）、植生滯留槽</a:t>
            </a:r>
            <a:r>
              <a:rPr lang="en-US" altLang="zh-TW" sz="1400" b="1" dirty="0">
                <a:effectLst>
                  <a:glow rad="101600">
                    <a:schemeClr val="bg1">
                      <a:alpha val="60000"/>
                    </a:schemeClr>
                  </a:glow>
                </a:effectLst>
                <a:latin typeface="微軟正黑體" panose="020B0604030504040204" pitchFamily="34" charset="-120"/>
                <a:ea typeface="微軟正黑體" panose="020B0604030504040204" pitchFamily="34" charset="-120"/>
              </a:rPr>
              <a:t>(Bioretention)</a:t>
            </a:r>
            <a:r>
              <a:rPr lang="zh-TW" altLang="en-US" sz="1400" b="1" dirty="0">
                <a:effectLst>
                  <a:glow rad="101600">
                    <a:schemeClr val="bg1">
                      <a:alpha val="60000"/>
                    </a:schemeClr>
                  </a:glow>
                </a:effectLst>
                <a:latin typeface="微軟正黑體" panose="020B0604030504040204" pitchFamily="34" charset="-120"/>
                <a:ea typeface="微軟正黑體" panose="020B0604030504040204" pitchFamily="34" charset="-120"/>
              </a:rPr>
              <a:t>、植物草溝（</a:t>
            </a:r>
            <a:r>
              <a:rPr lang="en-US" altLang="zh-TW" sz="1400" b="1" dirty="0">
                <a:effectLst>
                  <a:glow rad="101600">
                    <a:schemeClr val="bg1">
                      <a:alpha val="60000"/>
                    </a:schemeClr>
                  </a:glow>
                </a:effectLst>
                <a:latin typeface="微軟正黑體" panose="020B0604030504040204" pitchFamily="34" charset="-120"/>
                <a:ea typeface="微軟正黑體" panose="020B0604030504040204" pitchFamily="34" charset="-120"/>
              </a:rPr>
              <a:t>Vegetated Swales)</a:t>
            </a:r>
            <a:r>
              <a:rPr lang="zh-TW" altLang="en-US" sz="1400" b="1" dirty="0">
                <a:effectLst>
                  <a:glow rad="101600">
                    <a:schemeClr val="bg1">
                      <a:alpha val="60000"/>
                    </a:schemeClr>
                  </a:glow>
                </a:effectLst>
                <a:latin typeface="微軟正黑體" panose="020B0604030504040204" pitchFamily="34" charset="-120"/>
                <a:ea typeface="微軟正黑體" panose="020B0604030504040204" pitchFamily="34" charset="-120"/>
              </a:rPr>
              <a:t>及自然排水系統（</a:t>
            </a:r>
            <a:r>
              <a:rPr lang="en-US" altLang="zh-TW" sz="1400" b="1" dirty="0">
                <a:effectLst>
                  <a:glow rad="101600">
                    <a:schemeClr val="bg1">
                      <a:alpha val="60000"/>
                    </a:schemeClr>
                  </a:glow>
                </a:effectLst>
                <a:latin typeface="微軟正黑體" panose="020B0604030504040204" pitchFamily="34" charset="-120"/>
                <a:ea typeface="微軟正黑體" panose="020B0604030504040204" pitchFamily="34" charset="-120"/>
              </a:rPr>
              <a:t>Natural Drainage System</a:t>
            </a:r>
            <a:r>
              <a:rPr lang="zh-TW" altLang="en-US" sz="1400" b="1" dirty="0">
                <a:effectLst>
                  <a:glow rad="101600">
                    <a:schemeClr val="bg1">
                      <a:alpha val="60000"/>
                    </a:schemeClr>
                  </a:glow>
                </a:effectLst>
                <a:latin typeface="微軟正黑體" panose="020B0604030504040204" pitchFamily="34" charset="-120"/>
                <a:ea typeface="微軟正黑體" panose="020B0604030504040204" pitchFamily="34" charset="-120"/>
              </a:rPr>
              <a:t>）等。</a:t>
            </a:r>
          </a:p>
        </p:txBody>
      </p:sp>
      <p:sp>
        <p:nvSpPr>
          <p:cNvPr id="2" name="文字方塊 1">
            <a:extLst>
              <a:ext uri="{FF2B5EF4-FFF2-40B4-BE49-F238E27FC236}">
                <a16:creationId xmlns:a16="http://schemas.microsoft.com/office/drawing/2014/main" id="{D1C78424-9622-29A6-06AF-6FEB7E72702B}"/>
              </a:ext>
            </a:extLst>
          </p:cNvPr>
          <p:cNvSpPr txBox="1"/>
          <p:nvPr/>
        </p:nvSpPr>
        <p:spPr>
          <a:xfrm>
            <a:off x="0" y="10182138"/>
            <a:ext cx="2608369" cy="276999"/>
          </a:xfrm>
          <a:prstGeom prst="rect">
            <a:avLst/>
          </a:prstGeom>
          <a:noFill/>
        </p:spPr>
        <p:txBody>
          <a:bodyPr wrap="square" rtlCol="0">
            <a:spAutoFit/>
          </a:bodyPr>
          <a:lstStyle/>
          <a:p>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水保技師電子報 月刊 第</a:t>
            </a:r>
            <a:r>
              <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rPr>
              <a:t>54</a:t>
            </a:r>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期</a:t>
            </a:r>
            <a:endPar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endParaRPr>
          </a:p>
        </p:txBody>
      </p:sp>
      <p:grpSp>
        <p:nvGrpSpPr>
          <p:cNvPr id="3" name="Google Shape;11492;p84">
            <a:extLst>
              <a:ext uri="{FF2B5EF4-FFF2-40B4-BE49-F238E27FC236}">
                <a16:creationId xmlns:a16="http://schemas.microsoft.com/office/drawing/2014/main" id="{3FAC00DC-A7FA-79CF-5F72-500B21041994}"/>
              </a:ext>
            </a:extLst>
          </p:cNvPr>
          <p:cNvGrpSpPr/>
          <p:nvPr/>
        </p:nvGrpSpPr>
        <p:grpSpPr>
          <a:xfrm>
            <a:off x="0" y="10478627"/>
            <a:ext cx="2162315" cy="62982"/>
            <a:chOff x="4411970" y="2962952"/>
            <a:chExt cx="706544" cy="104212"/>
          </a:xfrm>
          <a:solidFill>
            <a:schemeClr val="accent1">
              <a:lumMod val="20000"/>
              <a:lumOff val="80000"/>
            </a:schemeClr>
          </a:solidFill>
        </p:grpSpPr>
        <p:sp>
          <p:nvSpPr>
            <p:cNvPr id="4" name="Google Shape;11493;p84">
              <a:extLst>
                <a:ext uri="{FF2B5EF4-FFF2-40B4-BE49-F238E27FC236}">
                  <a16:creationId xmlns:a16="http://schemas.microsoft.com/office/drawing/2014/main" id="{8B68C9B9-0764-B834-D3BB-4ECCC88E97A9}"/>
                </a:ext>
              </a:extLst>
            </p:cNvPr>
            <p:cNvSpPr/>
            <p:nvPr/>
          </p:nvSpPr>
          <p:spPr>
            <a:xfrm>
              <a:off x="4583864" y="2962952"/>
              <a:ext cx="534651" cy="104077"/>
            </a:xfrm>
            <a:custGeom>
              <a:avLst/>
              <a:gdLst/>
              <a:ahLst/>
              <a:cxnLst/>
              <a:rect l="l" t="t" r="r" b="b"/>
              <a:pathLst>
                <a:path w="11841" h="2305" extrusionOk="0">
                  <a:moveTo>
                    <a:pt x="1155" y="0"/>
                  </a:moveTo>
                  <a:lnTo>
                    <a:pt x="0" y="2304"/>
                  </a:lnTo>
                  <a:lnTo>
                    <a:pt x="11410" y="2304"/>
                  </a:lnTo>
                  <a:lnTo>
                    <a:pt x="11840" y="1153"/>
                  </a:lnTo>
                  <a:lnTo>
                    <a:pt x="11410" y="0"/>
                  </a:lnTo>
                  <a:close/>
                </a:path>
              </a:pathLst>
            </a:custGeom>
            <a:grpFill/>
            <a:ln>
              <a:noFill/>
            </a:ln>
          </p:spPr>
          <p:txBody>
            <a:bodyPr spcFirstLastPara="1" wrap="square" lIns="75600" tIns="75600" rIns="75600" bIns="75600" anchor="ctr" anchorCtr="0">
              <a:noAutofit/>
            </a:bodyPr>
            <a:lstStyle/>
            <a:p>
              <a:endParaRPr sz="1158"/>
            </a:p>
          </p:txBody>
        </p:sp>
        <p:sp>
          <p:nvSpPr>
            <p:cNvPr id="10" name="Google Shape;11494;p84">
              <a:extLst>
                <a:ext uri="{FF2B5EF4-FFF2-40B4-BE49-F238E27FC236}">
                  <a16:creationId xmlns:a16="http://schemas.microsoft.com/office/drawing/2014/main" id="{BCB481AA-C30C-F50F-FA6B-6E0860772CD2}"/>
                </a:ext>
              </a:extLst>
            </p:cNvPr>
            <p:cNvSpPr/>
            <p:nvPr/>
          </p:nvSpPr>
          <p:spPr>
            <a:xfrm>
              <a:off x="4411970" y="2963088"/>
              <a:ext cx="124124" cy="104077"/>
            </a:xfrm>
            <a:custGeom>
              <a:avLst/>
              <a:gdLst/>
              <a:ahLst/>
              <a:cxnLst/>
              <a:rect l="l" t="t" r="r" b="b"/>
              <a:pathLst>
                <a:path w="2749" h="2305" extrusionOk="0">
                  <a:moveTo>
                    <a:pt x="2749" y="0"/>
                  </a:moveTo>
                  <a:lnTo>
                    <a:pt x="177" y="2"/>
                  </a:lnTo>
                  <a:cubicBezTo>
                    <a:pt x="79" y="2"/>
                    <a:pt x="1" y="79"/>
                    <a:pt x="1" y="176"/>
                  </a:cubicBezTo>
                  <a:lnTo>
                    <a:pt x="1" y="2130"/>
                  </a:lnTo>
                  <a:cubicBezTo>
                    <a:pt x="1" y="2226"/>
                    <a:pt x="79" y="2305"/>
                    <a:pt x="177" y="2305"/>
                  </a:cubicBezTo>
                  <a:lnTo>
                    <a:pt x="1522" y="2305"/>
                  </a:lnTo>
                  <a:lnTo>
                    <a:pt x="2749" y="0"/>
                  </a:lnTo>
                  <a:close/>
                </a:path>
              </a:pathLst>
            </a:custGeom>
            <a:grpFill/>
            <a:ln>
              <a:noFill/>
            </a:ln>
          </p:spPr>
          <p:txBody>
            <a:bodyPr spcFirstLastPara="1" wrap="square" lIns="75600" tIns="75600" rIns="75600" bIns="75600" anchor="ctr" anchorCtr="0">
              <a:noAutofit/>
            </a:bodyPr>
            <a:lstStyle/>
            <a:p>
              <a:endParaRPr sz="1158"/>
            </a:p>
          </p:txBody>
        </p:sp>
        <p:sp>
          <p:nvSpPr>
            <p:cNvPr id="11" name="Google Shape;11495;p84">
              <a:extLst>
                <a:ext uri="{FF2B5EF4-FFF2-40B4-BE49-F238E27FC236}">
                  <a16:creationId xmlns:a16="http://schemas.microsoft.com/office/drawing/2014/main" id="{08296CD0-8061-C070-BF2D-37169B93982A}"/>
                </a:ext>
              </a:extLst>
            </p:cNvPr>
            <p:cNvSpPr/>
            <p:nvPr/>
          </p:nvSpPr>
          <p:spPr>
            <a:xfrm>
              <a:off x="4496946" y="2963133"/>
              <a:ext cx="79920" cy="104031"/>
            </a:xfrm>
            <a:custGeom>
              <a:avLst/>
              <a:gdLst/>
              <a:ahLst/>
              <a:cxnLst/>
              <a:rect l="l" t="t" r="r" b="b"/>
              <a:pathLst>
                <a:path w="1770" h="2304" extrusionOk="0">
                  <a:moveTo>
                    <a:pt x="1227" y="1"/>
                  </a:moveTo>
                  <a:lnTo>
                    <a:pt x="0" y="2304"/>
                  </a:lnTo>
                  <a:lnTo>
                    <a:pt x="542" y="2304"/>
                  </a:lnTo>
                  <a:lnTo>
                    <a:pt x="1770" y="1"/>
                  </a:lnTo>
                  <a:close/>
                </a:path>
              </a:pathLst>
            </a:custGeom>
            <a:grpFill/>
            <a:ln>
              <a:noFill/>
            </a:ln>
          </p:spPr>
          <p:txBody>
            <a:bodyPr spcFirstLastPara="1" wrap="square" lIns="75600" tIns="75600" rIns="75600" bIns="75600" anchor="ctr" anchorCtr="0">
              <a:noAutofit/>
            </a:bodyPr>
            <a:lstStyle/>
            <a:p>
              <a:endParaRPr sz="1158"/>
            </a:p>
          </p:txBody>
        </p:sp>
        <p:sp>
          <p:nvSpPr>
            <p:cNvPr id="12" name="Google Shape;11496;p84">
              <a:extLst>
                <a:ext uri="{FF2B5EF4-FFF2-40B4-BE49-F238E27FC236}">
                  <a16:creationId xmlns:a16="http://schemas.microsoft.com/office/drawing/2014/main" id="{916FBE92-0B6D-12A2-BA5F-AF95BEECE965}"/>
                </a:ext>
              </a:extLst>
            </p:cNvPr>
            <p:cNvSpPr/>
            <p:nvPr/>
          </p:nvSpPr>
          <p:spPr>
            <a:xfrm>
              <a:off x="4537628" y="2963133"/>
              <a:ext cx="79965" cy="104031"/>
            </a:xfrm>
            <a:custGeom>
              <a:avLst/>
              <a:gdLst/>
              <a:ahLst/>
              <a:cxnLst/>
              <a:rect l="l" t="t" r="r" b="b"/>
              <a:pathLst>
                <a:path w="1771" h="2304" extrusionOk="0">
                  <a:moveTo>
                    <a:pt x="1229" y="1"/>
                  </a:moveTo>
                  <a:lnTo>
                    <a:pt x="1" y="2304"/>
                  </a:lnTo>
                  <a:lnTo>
                    <a:pt x="544" y="2304"/>
                  </a:lnTo>
                  <a:lnTo>
                    <a:pt x="1770" y="1"/>
                  </a:lnTo>
                  <a:close/>
                </a:path>
              </a:pathLst>
            </a:custGeom>
            <a:grpFill/>
            <a:ln>
              <a:noFill/>
            </a:ln>
          </p:spPr>
          <p:txBody>
            <a:bodyPr spcFirstLastPara="1" wrap="square" lIns="75600" tIns="75600" rIns="75600" bIns="75600" anchor="ctr" anchorCtr="0">
              <a:noAutofit/>
            </a:bodyPr>
            <a:lstStyle/>
            <a:p>
              <a:endParaRPr sz="1158"/>
            </a:p>
          </p:txBody>
        </p:sp>
      </p:grpSp>
    </p:spTree>
    <p:extLst>
      <p:ext uri="{BB962C8B-B14F-4D97-AF65-F5344CB8AC3E}">
        <p14:creationId xmlns:p14="http://schemas.microsoft.com/office/powerpoint/2010/main" val="353203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76BB4E8-7966-8C04-1F1A-4397CCA63F49}"/>
              </a:ext>
            </a:extLst>
          </p:cNvPr>
          <p:cNvSpPr/>
          <p:nvPr/>
        </p:nvSpPr>
        <p:spPr>
          <a:xfrm>
            <a:off x="536834" y="1011428"/>
            <a:ext cx="1731630" cy="400110"/>
          </a:xfrm>
          <a:prstGeom prst="rect">
            <a:avLst/>
          </a:prstGeom>
          <a:gradFill flip="none" rotWithShape="1">
            <a:gsLst>
              <a:gs pos="0">
                <a:srgbClr val="FF8F8F"/>
              </a:gs>
              <a:gs pos="50000">
                <a:srgbClr val="FF0000">
                  <a:tint val="44500"/>
                  <a:satMod val="160000"/>
                </a:srgbClr>
              </a:gs>
              <a:gs pos="100000">
                <a:srgbClr val="FF0000">
                  <a:tint val="23500"/>
                  <a:satMod val="160000"/>
                </a:srgbClr>
              </a:gs>
            </a:gsLst>
            <a:lin ang="0" scaled="1"/>
            <a:tileRect/>
          </a:gradFill>
        </p:spPr>
        <p:txBody>
          <a:bodyPr wrap="square">
            <a:spAutoFit/>
          </a:bodyPr>
          <a:lstStyle/>
          <a:p>
            <a:r>
              <a:rPr lang="zh-TW" altLang="en-US" sz="2000" b="1" dirty="0">
                <a:solidFill>
                  <a:schemeClr val="accent1">
                    <a:lumMod val="50000"/>
                  </a:schemeClr>
                </a:solidFill>
                <a:latin typeface="微軟正黑體" panose="020B0604030504040204" pitchFamily="34" charset="-120"/>
                <a:ea typeface="微軟正黑體" panose="020B0604030504040204" pitchFamily="34" charset="-120"/>
              </a:rPr>
              <a:t>六、隨筆專欄</a:t>
            </a:r>
            <a:endParaRPr lang="en-US" altLang="zh-TW" sz="2000" b="1" dirty="0">
              <a:solidFill>
                <a:schemeClr val="accent1">
                  <a:lumMod val="50000"/>
                </a:schemeClr>
              </a:solidFill>
              <a:latin typeface="微軟正黑體" panose="020B0604030504040204" pitchFamily="34" charset="-120"/>
              <a:ea typeface="微軟正黑體" panose="020B0604030504040204" pitchFamily="34" charset="-120"/>
            </a:endParaRPr>
          </a:p>
        </p:txBody>
      </p:sp>
      <p:sp>
        <p:nvSpPr>
          <p:cNvPr id="4" name="文字方塊 3">
            <a:extLst>
              <a:ext uri="{FF2B5EF4-FFF2-40B4-BE49-F238E27FC236}">
                <a16:creationId xmlns:a16="http://schemas.microsoft.com/office/drawing/2014/main" id="{532B7D94-6815-11AF-3715-B2AA21118D48}"/>
              </a:ext>
            </a:extLst>
          </p:cNvPr>
          <p:cNvSpPr txBox="1"/>
          <p:nvPr/>
        </p:nvSpPr>
        <p:spPr>
          <a:xfrm>
            <a:off x="1980431" y="5779990"/>
            <a:ext cx="6340141" cy="3730637"/>
          </a:xfrm>
          <a:prstGeom prst="rect">
            <a:avLst/>
          </a:prstGeom>
          <a:noFill/>
        </p:spPr>
        <p:txBody>
          <a:bodyPr wrap="square" rtlCol="0">
            <a:spAutoFit/>
          </a:bodyPr>
          <a:lstStyle/>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不知是誰，鋪了天羅地網</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想捕捉過路的夢，天亮時，清清楚楚</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很美！</a:t>
            </a:r>
            <a:endPar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endParaRP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不過太詭異</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像極了絕世裝飾品</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只引起佇足觀賞，誰也不想衝入破壞。</a:t>
            </a:r>
            <a:endPar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endParaRP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夢依然空了</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夢依然空空，</a:t>
            </a:r>
            <a:endPar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endParaRP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天羅或許夠了，地網何必？</a:t>
            </a:r>
            <a:endPar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endParaRP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夢乃偶然足美，豈有夢滿一倉之機會？</a:t>
            </a:r>
            <a:endPar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endParaRP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夢是在黑夜中羅織易，哪有光天白日下做夢？</a:t>
            </a:r>
            <a:endPar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endParaRP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織網一張於暗角</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捕夢必屬非俗！織網滿掛一方</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a:t>
            </a: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夢飄四方無夢可補，何必辛苦不眠？蜘蛛知之乎？</a:t>
            </a:r>
            <a:endPar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endParaRPr>
          </a:p>
          <a:p>
            <a:pPr algn="just">
              <a:lnSpc>
                <a:spcPts val="2200"/>
              </a:lnSpc>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你我知了</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知了</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a:t>
            </a:r>
          </a:p>
          <a:p>
            <a:pPr algn="just">
              <a:lnSpc>
                <a:spcPts val="2200"/>
              </a:lnSpc>
            </a:pPr>
            <a:endParaRPr lang="en-US" altLang="zh-TW" sz="1400" dirty="0">
              <a:latin typeface="微軟正黑體" panose="020B0604030504040204" pitchFamily="34" charset="-120"/>
              <a:ea typeface="微軟正黑體" panose="020B0604030504040204" pitchFamily="34" charset="-120"/>
            </a:endParaRPr>
          </a:p>
        </p:txBody>
      </p:sp>
      <p:sp>
        <p:nvSpPr>
          <p:cNvPr id="7" name="矩形 6">
            <a:extLst>
              <a:ext uri="{FF2B5EF4-FFF2-40B4-BE49-F238E27FC236}">
                <a16:creationId xmlns:a16="http://schemas.microsoft.com/office/drawing/2014/main" id="{72AB139D-BCE1-F97E-CC7F-47B0299E05DD}"/>
              </a:ext>
            </a:extLst>
          </p:cNvPr>
          <p:cNvSpPr/>
          <p:nvPr/>
        </p:nvSpPr>
        <p:spPr>
          <a:xfrm>
            <a:off x="536833" y="1526164"/>
            <a:ext cx="3675845" cy="338554"/>
          </a:xfrm>
          <a:prstGeom prst="rect">
            <a:avLst/>
          </a:prstGeom>
        </p:spPr>
        <p:txBody>
          <a:bodyPr wrap="square">
            <a:spAutoFit/>
          </a:bodyPr>
          <a:lstStyle/>
          <a:p>
            <a:r>
              <a:rPr lang="zh-TW" altLang="en-US" sz="1600" b="1" dirty="0">
                <a:solidFill>
                  <a:schemeClr val="tx1">
                    <a:lumMod val="85000"/>
                    <a:lumOff val="15000"/>
                  </a:schemeClr>
                </a:solidFill>
                <a:latin typeface="微軟正黑體" panose="020B0604030504040204" pitchFamily="34" charset="-120"/>
                <a:ea typeface="微軟正黑體" panose="020B0604030504040204" pitchFamily="34" charset="-120"/>
              </a:rPr>
              <a:t>知了知了</a:t>
            </a:r>
            <a:r>
              <a:rPr lang="en-US" altLang="zh-TW" sz="1600" b="1" dirty="0">
                <a:solidFill>
                  <a:schemeClr val="tx1">
                    <a:lumMod val="85000"/>
                    <a:lumOff val="15000"/>
                  </a:schemeClr>
                </a:solidFill>
                <a:latin typeface="微軟正黑體" panose="020B0604030504040204" pitchFamily="34" charset="-120"/>
                <a:ea typeface="微軟正黑體" panose="020B0604030504040204" pitchFamily="34" charset="-120"/>
              </a:rPr>
              <a:t>/</a:t>
            </a:r>
            <a:r>
              <a:rPr lang="zh-TW" altLang="en-US" sz="1600" b="1" dirty="0">
                <a:solidFill>
                  <a:schemeClr val="tx1">
                    <a:lumMod val="85000"/>
                    <a:lumOff val="15000"/>
                  </a:schemeClr>
                </a:solidFill>
                <a:latin typeface="微軟正黑體" panose="020B0604030504040204" pitchFamily="34" charset="-120"/>
                <a:ea typeface="微軟正黑體" panose="020B0604030504040204" pitchFamily="34" charset="-120"/>
              </a:rPr>
              <a:t>鍾弘遠技師</a:t>
            </a:r>
            <a:endParaRPr lang="en-US" altLang="zh-TW" sz="1800" b="1" dirty="0">
              <a:solidFill>
                <a:schemeClr val="tx1">
                  <a:lumMod val="85000"/>
                  <a:lumOff val="15000"/>
                </a:schemeClr>
              </a:solidFill>
              <a:latin typeface="微軟正黑體" panose="020B0604030504040204" pitchFamily="34" charset="-120"/>
              <a:ea typeface="微軟正黑體" panose="020B0604030504040204" pitchFamily="34" charset="-120"/>
            </a:endParaRPr>
          </a:p>
        </p:txBody>
      </p:sp>
      <p:sp>
        <p:nvSpPr>
          <p:cNvPr id="5" name="頁尾版面配置區 4">
            <a:extLst>
              <a:ext uri="{FF2B5EF4-FFF2-40B4-BE49-F238E27FC236}">
                <a16:creationId xmlns:a16="http://schemas.microsoft.com/office/drawing/2014/main" id="{8B72C8A4-29D7-D4FC-67D4-1C8EC736D179}"/>
              </a:ext>
            </a:extLst>
          </p:cNvPr>
          <p:cNvSpPr>
            <a:spLocks noGrp="1"/>
          </p:cNvSpPr>
          <p:nvPr>
            <p:ph type="ftr" sz="quarter" idx="11"/>
          </p:nvPr>
        </p:nvSpPr>
        <p:spPr>
          <a:xfrm>
            <a:off x="7176698" y="9889943"/>
            <a:ext cx="2772463" cy="569325"/>
          </a:xfrm>
        </p:spPr>
        <p:txBody>
          <a:bodyPr/>
          <a:lstStyle/>
          <a:p>
            <a:r>
              <a:rPr lang="en-US" altLang="zh-TW" sz="1800" dirty="0"/>
              <a:t>23</a:t>
            </a:r>
            <a:endParaRPr kumimoji="0" lang="en-US" sz="1800" dirty="0"/>
          </a:p>
        </p:txBody>
      </p:sp>
      <p:grpSp>
        <p:nvGrpSpPr>
          <p:cNvPr id="6" name="Google Shape;11492;p84">
            <a:extLst>
              <a:ext uri="{FF2B5EF4-FFF2-40B4-BE49-F238E27FC236}">
                <a16:creationId xmlns:a16="http://schemas.microsoft.com/office/drawing/2014/main" id="{F83C2D24-ED7E-E423-895D-87FAE9E726F9}"/>
              </a:ext>
            </a:extLst>
          </p:cNvPr>
          <p:cNvGrpSpPr/>
          <p:nvPr/>
        </p:nvGrpSpPr>
        <p:grpSpPr>
          <a:xfrm>
            <a:off x="0" y="10478627"/>
            <a:ext cx="2162315" cy="62982"/>
            <a:chOff x="4411970" y="2962952"/>
            <a:chExt cx="706544" cy="104212"/>
          </a:xfrm>
          <a:solidFill>
            <a:schemeClr val="accent1">
              <a:lumMod val="20000"/>
              <a:lumOff val="80000"/>
            </a:schemeClr>
          </a:solidFill>
        </p:grpSpPr>
        <p:sp>
          <p:nvSpPr>
            <p:cNvPr id="14" name="Google Shape;11493;p84">
              <a:extLst>
                <a:ext uri="{FF2B5EF4-FFF2-40B4-BE49-F238E27FC236}">
                  <a16:creationId xmlns:a16="http://schemas.microsoft.com/office/drawing/2014/main" id="{DA07EAD4-4784-AA3D-D30B-FC21775EC2DE}"/>
                </a:ext>
              </a:extLst>
            </p:cNvPr>
            <p:cNvSpPr/>
            <p:nvPr/>
          </p:nvSpPr>
          <p:spPr>
            <a:xfrm>
              <a:off x="4583864" y="2962952"/>
              <a:ext cx="534651" cy="104077"/>
            </a:xfrm>
            <a:custGeom>
              <a:avLst/>
              <a:gdLst/>
              <a:ahLst/>
              <a:cxnLst/>
              <a:rect l="l" t="t" r="r" b="b"/>
              <a:pathLst>
                <a:path w="11841" h="2305" extrusionOk="0">
                  <a:moveTo>
                    <a:pt x="1155" y="0"/>
                  </a:moveTo>
                  <a:lnTo>
                    <a:pt x="0" y="2304"/>
                  </a:lnTo>
                  <a:lnTo>
                    <a:pt x="11410" y="2304"/>
                  </a:lnTo>
                  <a:lnTo>
                    <a:pt x="11840" y="1153"/>
                  </a:lnTo>
                  <a:lnTo>
                    <a:pt x="11410" y="0"/>
                  </a:lnTo>
                  <a:close/>
                </a:path>
              </a:pathLst>
            </a:custGeom>
            <a:grpFill/>
            <a:ln>
              <a:noFill/>
            </a:ln>
          </p:spPr>
          <p:txBody>
            <a:bodyPr spcFirstLastPara="1" wrap="square" lIns="75600" tIns="75600" rIns="75600" bIns="75600" anchor="ctr" anchorCtr="0">
              <a:noAutofit/>
            </a:bodyPr>
            <a:lstStyle/>
            <a:p>
              <a:endParaRPr sz="1158"/>
            </a:p>
          </p:txBody>
        </p:sp>
        <p:sp>
          <p:nvSpPr>
            <p:cNvPr id="15" name="Google Shape;11494;p84">
              <a:extLst>
                <a:ext uri="{FF2B5EF4-FFF2-40B4-BE49-F238E27FC236}">
                  <a16:creationId xmlns:a16="http://schemas.microsoft.com/office/drawing/2014/main" id="{10E9CDE4-2252-7E7A-5D48-C06035062DF7}"/>
                </a:ext>
              </a:extLst>
            </p:cNvPr>
            <p:cNvSpPr/>
            <p:nvPr/>
          </p:nvSpPr>
          <p:spPr>
            <a:xfrm>
              <a:off x="4411970" y="2963088"/>
              <a:ext cx="124124" cy="104077"/>
            </a:xfrm>
            <a:custGeom>
              <a:avLst/>
              <a:gdLst/>
              <a:ahLst/>
              <a:cxnLst/>
              <a:rect l="l" t="t" r="r" b="b"/>
              <a:pathLst>
                <a:path w="2749" h="2305" extrusionOk="0">
                  <a:moveTo>
                    <a:pt x="2749" y="0"/>
                  </a:moveTo>
                  <a:lnTo>
                    <a:pt x="177" y="2"/>
                  </a:lnTo>
                  <a:cubicBezTo>
                    <a:pt x="79" y="2"/>
                    <a:pt x="1" y="79"/>
                    <a:pt x="1" y="176"/>
                  </a:cubicBezTo>
                  <a:lnTo>
                    <a:pt x="1" y="2130"/>
                  </a:lnTo>
                  <a:cubicBezTo>
                    <a:pt x="1" y="2226"/>
                    <a:pt x="79" y="2305"/>
                    <a:pt x="177" y="2305"/>
                  </a:cubicBezTo>
                  <a:lnTo>
                    <a:pt x="1522" y="2305"/>
                  </a:lnTo>
                  <a:lnTo>
                    <a:pt x="2749" y="0"/>
                  </a:lnTo>
                  <a:close/>
                </a:path>
              </a:pathLst>
            </a:custGeom>
            <a:grpFill/>
            <a:ln>
              <a:noFill/>
            </a:ln>
          </p:spPr>
          <p:txBody>
            <a:bodyPr spcFirstLastPara="1" wrap="square" lIns="75600" tIns="75600" rIns="75600" bIns="75600" anchor="ctr" anchorCtr="0">
              <a:noAutofit/>
            </a:bodyPr>
            <a:lstStyle/>
            <a:p>
              <a:endParaRPr sz="1158"/>
            </a:p>
          </p:txBody>
        </p:sp>
        <p:sp>
          <p:nvSpPr>
            <p:cNvPr id="16" name="Google Shape;11495;p84">
              <a:extLst>
                <a:ext uri="{FF2B5EF4-FFF2-40B4-BE49-F238E27FC236}">
                  <a16:creationId xmlns:a16="http://schemas.microsoft.com/office/drawing/2014/main" id="{017F22B6-DFA4-5964-7BB3-88080C5315A2}"/>
                </a:ext>
              </a:extLst>
            </p:cNvPr>
            <p:cNvSpPr/>
            <p:nvPr/>
          </p:nvSpPr>
          <p:spPr>
            <a:xfrm>
              <a:off x="4496946" y="2963133"/>
              <a:ext cx="79920" cy="104031"/>
            </a:xfrm>
            <a:custGeom>
              <a:avLst/>
              <a:gdLst/>
              <a:ahLst/>
              <a:cxnLst/>
              <a:rect l="l" t="t" r="r" b="b"/>
              <a:pathLst>
                <a:path w="1770" h="2304" extrusionOk="0">
                  <a:moveTo>
                    <a:pt x="1227" y="1"/>
                  </a:moveTo>
                  <a:lnTo>
                    <a:pt x="0" y="2304"/>
                  </a:lnTo>
                  <a:lnTo>
                    <a:pt x="542" y="2304"/>
                  </a:lnTo>
                  <a:lnTo>
                    <a:pt x="1770" y="1"/>
                  </a:lnTo>
                  <a:close/>
                </a:path>
              </a:pathLst>
            </a:custGeom>
            <a:grpFill/>
            <a:ln>
              <a:noFill/>
            </a:ln>
          </p:spPr>
          <p:txBody>
            <a:bodyPr spcFirstLastPara="1" wrap="square" lIns="75600" tIns="75600" rIns="75600" bIns="75600" anchor="ctr" anchorCtr="0">
              <a:noAutofit/>
            </a:bodyPr>
            <a:lstStyle/>
            <a:p>
              <a:endParaRPr sz="1158"/>
            </a:p>
          </p:txBody>
        </p:sp>
        <p:sp>
          <p:nvSpPr>
            <p:cNvPr id="17" name="Google Shape;11496;p84">
              <a:extLst>
                <a:ext uri="{FF2B5EF4-FFF2-40B4-BE49-F238E27FC236}">
                  <a16:creationId xmlns:a16="http://schemas.microsoft.com/office/drawing/2014/main" id="{DBFA87D8-0AF3-2236-DA9F-B6A0C91A1B37}"/>
                </a:ext>
              </a:extLst>
            </p:cNvPr>
            <p:cNvSpPr/>
            <p:nvPr/>
          </p:nvSpPr>
          <p:spPr>
            <a:xfrm>
              <a:off x="4537628" y="2963133"/>
              <a:ext cx="79965" cy="104031"/>
            </a:xfrm>
            <a:custGeom>
              <a:avLst/>
              <a:gdLst/>
              <a:ahLst/>
              <a:cxnLst/>
              <a:rect l="l" t="t" r="r" b="b"/>
              <a:pathLst>
                <a:path w="1771" h="2304" extrusionOk="0">
                  <a:moveTo>
                    <a:pt x="1229" y="1"/>
                  </a:moveTo>
                  <a:lnTo>
                    <a:pt x="1" y="2304"/>
                  </a:lnTo>
                  <a:lnTo>
                    <a:pt x="544" y="2304"/>
                  </a:lnTo>
                  <a:lnTo>
                    <a:pt x="1770" y="1"/>
                  </a:lnTo>
                  <a:close/>
                </a:path>
              </a:pathLst>
            </a:custGeom>
            <a:grpFill/>
            <a:ln>
              <a:noFill/>
            </a:ln>
          </p:spPr>
          <p:txBody>
            <a:bodyPr spcFirstLastPara="1" wrap="square" lIns="75600" tIns="75600" rIns="75600" bIns="75600" anchor="ctr" anchorCtr="0">
              <a:noAutofit/>
            </a:bodyPr>
            <a:lstStyle/>
            <a:p>
              <a:endParaRPr sz="1158"/>
            </a:p>
          </p:txBody>
        </p:sp>
      </p:grpSp>
      <p:sp>
        <p:nvSpPr>
          <p:cNvPr id="8" name="文字方塊 7">
            <a:extLst>
              <a:ext uri="{FF2B5EF4-FFF2-40B4-BE49-F238E27FC236}">
                <a16:creationId xmlns:a16="http://schemas.microsoft.com/office/drawing/2014/main" id="{B6EC9D6A-DCB9-BF3A-FD5D-443F9D8DF851}"/>
              </a:ext>
            </a:extLst>
          </p:cNvPr>
          <p:cNvSpPr txBox="1"/>
          <p:nvPr/>
        </p:nvSpPr>
        <p:spPr>
          <a:xfrm>
            <a:off x="0" y="10182138"/>
            <a:ext cx="2608369" cy="276999"/>
          </a:xfrm>
          <a:prstGeom prst="rect">
            <a:avLst/>
          </a:prstGeom>
          <a:noFill/>
        </p:spPr>
        <p:txBody>
          <a:bodyPr wrap="square" rtlCol="0">
            <a:spAutoFit/>
          </a:bodyPr>
          <a:lstStyle/>
          <a:p>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水保技師電子報 月刊 第</a:t>
            </a:r>
            <a:r>
              <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rPr>
              <a:t>54</a:t>
            </a:r>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期</a:t>
            </a:r>
            <a:endPar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endParaRPr>
          </a:p>
        </p:txBody>
      </p:sp>
      <p:pic>
        <p:nvPicPr>
          <p:cNvPr id="9" name="圖片 8">
            <a:extLst>
              <a:ext uri="{FF2B5EF4-FFF2-40B4-BE49-F238E27FC236}">
                <a16:creationId xmlns:a16="http://schemas.microsoft.com/office/drawing/2014/main" id="{574550DA-2C77-3BA6-4F68-29215FCBCB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4007" y="2143912"/>
            <a:ext cx="4474835" cy="3356884"/>
          </a:xfrm>
          <a:prstGeom prst="rect">
            <a:avLst/>
          </a:prstGeom>
        </p:spPr>
      </p:pic>
    </p:spTree>
    <p:extLst>
      <p:ext uri="{BB962C8B-B14F-4D97-AF65-F5344CB8AC3E}">
        <p14:creationId xmlns:p14="http://schemas.microsoft.com/office/powerpoint/2010/main" val="40582245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頁尾版面配置區 1">
            <a:extLst>
              <a:ext uri="{FF2B5EF4-FFF2-40B4-BE49-F238E27FC236}">
                <a16:creationId xmlns:a16="http://schemas.microsoft.com/office/drawing/2014/main" id="{8A61E6B1-696B-B07F-8EF8-7A3A92F4D6EA}"/>
              </a:ext>
            </a:extLst>
          </p:cNvPr>
          <p:cNvSpPr>
            <a:spLocks noGrp="1"/>
          </p:cNvSpPr>
          <p:nvPr>
            <p:ph type="ftr" sz="quarter" idx="11"/>
          </p:nvPr>
        </p:nvSpPr>
        <p:spPr>
          <a:xfrm>
            <a:off x="7189993" y="9868551"/>
            <a:ext cx="2772463" cy="569325"/>
          </a:xfrm>
        </p:spPr>
        <p:txBody>
          <a:bodyPr/>
          <a:lstStyle/>
          <a:p>
            <a:r>
              <a:rPr lang="en-US" altLang="zh-TW" sz="1800" dirty="0"/>
              <a:t>24</a:t>
            </a:r>
            <a:endParaRPr kumimoji="0" lang="en-US" sz="1800" dirty="0"/>
          </a:p>
        </p:txBody>
      </p:sp>
      <p:sp>
        <p:nvSpPr>
          <p:cNvPr id="3" name="矩形 2">
            <a:extLst>
              <a:ext uri="{FF2B5EF4-FFF2-40B4-BE49-F238E27FC236}">
                <a16:creationId xmlns:a16="http://schemas.microsoft.com/office/drawing/2014/main" id="{78DCE42C-4533-BB9E-A0EA-F26B4975ECC4}"/>
              </a:ext>
            </a:extLst>
          </p:cNvPr>
          <p:cNvSpPr/>
          <p:nvPr/>
        </p:nvSpPr>
        <p:spPr>
          <a:xfrm>
            <a:off x="1258632" y="6629319"/>
            <a:ext cx="5043997" cy="369332"/>
          </a:xfrm>
          <a:prstGeom prst="rect">
            <a:avLst/>
          </a:prstGeom>
        </p:spPr>
        <p:txBody>
          <a:bodyPr wrap="square">
            <a:spAutoFit/>
          </a:bodyPr>
          <a:lstStyle/>
          <a:p>
            <a:pPr algn="ctr"/>
            <a:r>
              <a:rPr lang="zh-TW" altLang="en-US" sz="1800" b="1" dirty="0">
                <a:latin typeface="微軟正黑體" panose="020B0604030504040204" pitchFamily="34" charset="-120"/>
                <a:ea typeface="微軟正黑體" panose="020B0604030504040204" pitchFamily="34" charset="-120"/>
              </a:rPr>
              <a:t>蔡傅亘技師</a:t>
            </a:r>
          </a:p>
        </p:txBody>
      </p:sp>
      <p:sp>
        <p:nvSpPr>
          <p:cNvPr id="11" name="文字方塊 10">
            <a:extLst>
              <a:ext uri="{FF2B5EF4-FFF2-40B4-BE49-F238E27FC236}">
                <a16:creationId xmlns:a16="http://schemas.microsoft.com/office/drawing/2014/main" id="{6298BAC6-F276-5557-9A0D-5BCFCDEF0B03}"/>
              </a:ext>
            </a:extLst>
          </p:cNvPr>
          <p:cNvSpPr txBox="1"/>
          <p:nvPr/>
        </p:nvSpPr>
        <p:spPr>
          <a:xfrm>
            <a:off x="501597" y="7025882"/>
            <a:ext cx="6558063" cy="3345916"/>
          </a:xfrm>
          <a:prstGeom prst="rect">
            <a:avLst/>
          </a:prstGeom>
          <a:noFill/>
        </p:spPr>
        <p:txBody>
          <a:bodyPr wrap="square" rtlCol="0">
            <a:spAutoFit/>
          </a:bodyPr>
          <a:lstStyle/>
          <a:p>
            <a:pPr algn="just">
              <a:lnSpc>
                <a:spcPts val="2200"/>
              </a:lnSpc>
              <a:spcAft>
                <a:spcPts val="1200"/>
              </a:spcAft>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各位先進大家好，我是今年水土保持技師公會的新進會員，我叫蔡傅亘，畢業於逢甲水利系以及中興水保系研究所，因受到大學吳俊鋐教授的鼓勵與影響，有幸在於研究所期間考上了水保技師，興趣愛好是打壘球、彈吉他以及唱歌。</a:t>
            </a:r>
          </a:p>
          <a:p>
            <a:pPr algn="just">
              <a:lnSpc>
                <a:spcPts val="2200"/>
              </a:lnSpc>
              <a:spcAft>
                <a:spcPts val="1200"/>
              </a:spcAft>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就讀中興水保研究所期間，指導老師為陳樹群教授，也於陳老師研究室中學習有關潰壩、拆壩、河床演變之學術研究，工作期間曾在睿泰工程顧問有限公司擔任工程師，未來希望可以多接觸、學習水保相關業務以提升職能，利用自己所學在工程界發揮其專長，也希望未來能有機會跟各位先進學習與合作。很高興能加入水土保持技師的這個大家庭，以後請大家多多指教。</a:t>
            </a:r>
          </a:p>
          <a:p>
            <a:pPr algn="just">
              <a:lnSpc>
                <a:spcPts val="2200"/>
              </a:lnSpc>
              <a:spcAft>
                <a:spcPts val="1200"/>
              </a:spcAft>
            </a:pPr>
            <a:endPar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endParaRPr>
          </a:p>
          <a:p>
            <a:pPr algn="just">
              <a:lnSpc>
                <a:spcPts val="2200"/>
              </a:lnSpc>
              <a:spcAft>
                <a:spcPts val="1200"/>
              </a:spcAft>
            </a:pPr>
            <a:endPar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3" name="文字方塊 12">
            <a:extLst>
              <a:ext uri="{FF2B5EF4-FFF2-40B4-BE49-F238E27FC236}">
                <a16:creationId xmlns:a16="http://schemas.microsoft.com/office/drawing/2014/main" id="{2847AC26-55E8-040A-83D9-3C30D64F53A6}"/>
              </a:ext>
            </a:extLst>
          </p:cNvPr>
          <p:cNvSpPr txBox="1"/>
          <p:nvPr/>
        </p:nvSpPr>
        <p:spPr>
          <a:xfrm>
            <a:off x="664153" y="1234390"/>
            <a:ext cx="2252382" cy="400110"/>
          </a:xfrm>
          <a:prstGeom prst="rect">
            <a:avLst/>
          </a:prstGeom>
          <a:gradFill flip="none" rotWithShape="1">
            <a:gsLst>
              <a:gs pos="0">
                <a:srgbClr val="FF8F8F"/>
              </a:gs>
              <a:gs pos="50000">
                <a:srgbClr val="FF0000">
                  <a:tint val="44500"/>
                  <a:satMod val="160000"/>
                </a:srgbClr>
              </a:gs>
              <a:gs pos="100000">
                <a:srgbClr val="FF0000">
                  <a:tint val="23500"/>
                  <a:satMod val="160000"/>
                </a:srgbClr>
              </a:gs>
            </a:gsLst>
            <a:lin ang="0" scaled="1"/>
            <a:tileRect/>
          </a:gradFill>
        </p:spPr>
        <p:txBody>
          <a:bodyPr wrap="square">
            <a:spAutoFit/>
          </a:bodyPr>
          <a:lstStyle>
            <a:defPPr>
              <a:defRPr lang="zh-TW"/>
            </a:defPPr>
            <a:lvl1pPr>
              <a:defRPr sz="2000" b="1">
                <a:solidFill>
                  <a:schemeClr val="accent1">
                    <a:lumMod val="50000"/>
                  </a:schemeClr>
                </a:solidFill>
                <a:latin typeface="微軟正黑體" panose="020B0604030504040204" pitchFamily="34" charset="-120"/>
                <a:ea typeface="微軟正黑體" panose="020B0604030504040204" pitchFamily="34" charset="-120"/>
              </a:defRPr>
            </a:lvl1pPr>
          </a:lstStyle>
          <a:p>
            <a:r>
              <a:rPr lang="zh-TW" altLang="en-US" dirty="0"/>
              <a:t>七、新進會員介紹</a:t>
            </a:r>
            <a:endParaRPr lang="en-US" altLang="zh-TW" dirty="0"/>
          </a:p>
        </p:txBody>
      </p:sp>
      <p:grpSp>
        <p:nvGrpSpPr>
          <p:cNvPr id="12" name="Google Shape;11492;p84">
            <a:extLst>
              <a:ext uri="{FF2B5EF4-FFF2-40B4-BE49-F238E27FC236}">
                <a16:creationId xmlns:a16="http://schemas.microsoft.com/office/drawing/2014/main" id="{18AA5E24-39C0-BACF-68F0-C8700E7AA1AD}"/>
              </a:ext>
            </a:extLst>
          </p:cNvPr>
          <p:cNvGrpSpPr/>
          <p:nvPr/>
        </p:nvGrpSpPr>
        <p:grpSpPr>
          <a:xfrm>
            <a:off x="0" y="10478627"/>
            <a:ext cx="2162315" cy="62982"/>
            <a:chOff x="4411970" y="2962952"/>
            <a:chExt cx="706544" cy="104212"/>
          </a:xfrm>
          <a:solidFill>
            <a:schemeClr val="accent1">
              <a:lumMod val="20000"/>
              <a:lumOff val="80000"/>
            </a:schemeClr>
          </a:solidFill>
        </p:grpSpPr>
        <p:sp>
          <p:nvSpPr>
            <p:cNvPr id="15" name="Google Shape;11493;p84">
              <a:extLst>
                <a:ext uri="{FF2B5EF4-FFF2-40B4-BE49-F238E27FC236}">
                  <a16:creationId xmlns:a16="http://schemas.microsoft.com/office/drawing/2014/main" id="{6CD79213-A8DE-CF44-CCF4-CD213565F754}"/>
                </a:ext>
              </a:extLst>
            </p:cNvPr>
            <p:cNvSpPr/>
            <p:nvPr/>
          </p:nvSpPr>
          <p:spPr>
            <a:xfrm>
              <a:off x="4583864" y="2962952"/>
              <a:ext cx="534651" cy="104077"/>
            </a:xfrm>
            <a:custGeom>
              <a:avLst/>
              <a:gdLst/>
              <a:ahLst/>
              <a:cxnLst/>
              <a:rect l="l" t="t" r="r" b="b"/>
              <a:pathLst>
                <a:path w="11841" h="2305" extrusionOk="0">
                  <a:moveTo>
                    <a:pt x="1155" y="0"/>
                  </a:moveTo>
                  <a:lnTo>
                    <a:pt x="0" y="2304"/>
                  </a:lnTo>
                  <a:lnTo>
                    <a:pt x="11410" y="2304"/>
                  </a:lnTo>
                  <a:lnTo>
                    <a:pt x="11840" y="1153"/>
                  </a:lnTo>
                  <a:lnTo>
                    <a:pt x="11410" y="0"/>
                  </a:lnTo>
                  <a:close/>
                </a:path>
              </a:pathLst>
            </a:custGeom>
            <a:grpFill/>
            <a:ln>
              <a:noFill/>
            </a:ln>
          </p:spPr>
          <p:txBody>
            <a:bodyPr spcFirstLastPara="1" wrap="square" lIns="75600" tIns="75600" rIns="75600" bIns="75600" anchor="ctr" anchorCtr="0">
              <a:noAutofit/>
            </a:bodyPr>
            <a:lstStyle/>
            <a:p>
              <a:endParaRPr sz="1158"/>
            </a:p>
          </p:txBody>
        </p:sp>
        <p:sp>
          <p:nvSpPr>
            <p:cNvPr id="16" name="Google Shape;11494;p84">
              <a:extLst>
                <a:ext uri="{FF2B5EF4-FFF2-40B4-BE49-F238E27FC236}">
                  <a16:creationId xmlns:a16="http://schemas.microsoft.com/office/drawing/2014/main" id="{6929C80D-2A66-3FE3-F23C-69613FF02C9B}"/>
                </a:ext>
              </a:extLst>
            </p:cNvPr>
            <p:cNvSpPr/>
            <p:nvPr/>
          </p:nvSpPr>
          <p:spPr>
            <a:xfrm>
              <a:off x="4411970" y="2963088"/>
              <a:ext cx="124124" cy="104077"/>
            </a:xfrm>
            <a:custGeom>
              <a:avLst/>
              <a:gdLst/>
              <a:ahLst/>
              <a:cxnLst/>
              <a:rect l="l" t="t" r="r" b="b"/>
              <a:pathLst>
                <a:path w="2749" h="2305" extrusionOk="0">
                  <a:moveTo>
                    <a:pt x="2749" y="0"/>
                  </a:moveTo>
                  <a:lnTo>
                    <a:pt x="177" y="2"/>
                  </a:lnTo>
                  <a:cubicBezTo>
                    <a:pt x="79" y="2"/>
                    <a:pt x="1" y="79"/>
                    <a:pt x="1" y="176"/>
                  </a:cubicBezTo>
                  <a:lnTo>
                    <a:pt x="1" y="2130"/>
                  </a:lnTo>
                  <a:cubicBezTo>
                    <a:pt x="1" y="2226"/>
                    <a:pt x="79" y="2305"/>
                    <a:pt x="177" y="2305"/>
                  </a:cubicBezTo>
                  <a:lnTo>
                    <a:pt x="1522" y="2305"/>
                  </a:lnTo>
                  <a:lnTo>
                    <a:pt x="2749" y="0"/>
                  </a:lnTo>
                  <a:close/>
                </a:path>
              </a:pathLst>
            </a:custGeom>
            <a:grpFill/>
            <a:ln>
              <a:noFill/>
            </a:ln>
          </p:spPr>
          <p:txBody>
            <a:bodyPr spcFirstLastPara="1" wrap="square" lIns="75600" tIns="75600" rIns="75600" bIns="75600" anchor="ctr" anchorCtr="0">
              <a:noAutofit/>
            </a:bodyPr>
            <a:lstStyle/>
            <a:p>
              <a:endParaRPr sz="1158"/>
            </a:p>
          </p:txBody>
        </p:sp>
        <p:sp>
          <p:nvSpPr>
            <p:cNvPr id="17" name="Google Shape;11495;p84">
              <a:extLst>
                <a:ext uri="{FF2B5EF4-FFF2-40B4-BE49-F238E27FC236}">
                  <a16:creationId xmlns:a16="http://schemas.microsoft.com/office/drawing/2014/main" id="{1C9D94A1-DAD9-3C6F-6E42-90F0B21A3D73}"/>
                </a:ext>
              </a:extLst>
            </p:cNvPr>
            <p:cNvSpPr/>
            <p:nvPr/>
          </p:nvSpPr>
          <p:spPr>
            <a:xfrm>
              <a:off x="4496946" y="2963133"/>
              <a:ext cx="79920" cy="104031"/>
            </a:xfrm>
            <a:custGeom>
              <a:avLst/>
              <a:gdLst/>
              <a:ahLst/>
              <a:cxnLst/>
              <a:rect l="l" t="t" r="r" b="b"/>
              <a:pathLst>
                <a:path w="1770" h="2304" extrusionOk="0">
                  <a:moveTo>
                    <a:pt x="1227" y="1"/>
                  </a:moveTo>
                  <a:lnTo>
                    <a:pt x="0" y="2304"/>
                  </a:lnTo>
                  <a:lnTo>
                    <a:pt x="542" y="2304"/>
                  </a:lnTo>
                  <a:lnTo>
                    <a:pt x="1770" y="1"/>
                  </a:lnTo>
                  <a:close/>
                </a:path>
              </a:pathLst>
            </a:custGeom>
            <a:grpFill/>
            <a:ln>
              <a:noFill/>
            </a:ln>
          </p:spPr>
          <p:txBody>
            <a:bodyPr spcFirstLastPara="1" wrap="square" lIns="75600" tIns="75600" rIns="75600" bIns="75600" anchor="ctr" anchorCtr="0">
              <a:noAutofit/>
            </a:bodyPr>
            <a:lstStyle/>
            <a:p>
              <a:endParaRPr sz="1158"/>
            </a:p>
          </p:txBody>
        </p:sp>
        <p:sp>
          <p:nvSpPr>
            <p:cNvPr id="18" name="Google Shape;11496;p84">
              <a:extLst>
                <a:ext uri="{FF2B5EF4-FFF2-40B4-BE49-F238E27FC236}">
                  <a16:creationId xmlns:a16="http://schemas.microsoft.com/office/drawing/2014/main" id="{FAFB9C93-F2FC-58F2-6AFA-8761E481C1E8}"/>
                </a:ext>
              </a:extLst>
            </p:cNvPr>
            <p:cNvSpPr/>
            <p:nvPr/>
          </p:nvSpPr>
          <p:spPr>
            <a:xfrm>
              <a:off x="4537628" y="2963133"/>
              <a:ext cx="79965" cy="104031"/>
            </a:xfrm>
            <a:custGeom>
              <a:avLst/>
              <a:gdLst/>
              <a:ahLst/>
              <a:cxnLst/>
              <a:rect l="l" t="t" r="r" b="b"/>
              <a:pathLst>
                <a:path w="1771" h="2304" extrusionOk="0">
                  <a:moveTo>
                    <a:pt x="1229" y="1"/>
                  </a:moveTo>
                  <a:lnTo>
                    <a:pt x="1" y="2304"/>
                  </a:lnTo>
                  <a:lnTo>
                    <a:pt x="544" y="2304"/>
                  </a:lnTo>
                  <a:lnTo>
                    <a:pt x="1770" y="1"/>
                  </a:lnTo>
                  <a:close/>
                </a:path>
              </a:pathLst>
            </a:custGeom>
            <a:grpFill/>
            <a:ln>
              <a:noFill/>
            </a:ln>
          </p:spPr>
          <p:txBody>
            <a:bodyPr spcFirstLastPara="1" wrap="square" lIns="75600" tIns="75600" rIns="75600" bIns="75600" anchor="ctr" anchorCtr="0">
              <a:noAutofit/>
            </a:bodyPr>
            <a:lstStyle/>
            <a:p>
              <a:endParaRPr sz="1158"/>
            </a:p>
          </p:txBody>
        </p:sp>
      </p:grpSp>
      <p:sp>
        <p:nvSpPr>
          <p:cNvPr id="5" name="文字方塊 4">
            <a:extLst>
              <a:ext uri="{FF2B5EF4-FFF2-40B4-BE49-F238E27FC236}">
                <a16:creationId xmlns:a16="http://schemas.microsoft.com/office/drawing/2014/main" id="{9BE98628-7047-3CD5-56E1-0919415900E6}"/>
              </a:ext>
            </a:extLst>
          </p:cNvPr>
          <p:cNvSpPr txBox="1"/>
          <p:nvPr/>
        </p:nvSpPr>
        <p:spPr>
          <a:xfrm>
            <a:off x="0" y="10182138"/>
            <a:ext cx="2608369" cy="276999"/>
          </a:xfrm>
          <a:prstGeom prst="rect">
            <a:avLst/>
          </a:prstGeom>
          <a:noFill/>
        </p:spPr>
        <p:txBody>
          <a:bodyPr wrap="square" rtlCol="0">
            <a:spAutoFit/>
          </a:bodyPr>
          <a:lstStyle/>
          <a:p>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水保技師電子報 月刊 第</a:t>
            </a:r>
            <a:r>
              <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rPr>
              <a:t>54</a:t>
            </a:r>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期</a:t>
            </a:r>
            <a:endPar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endParaRPr>
          </a:p>
        </p:txBody>
      </p:sp>
      <p:pic>
        <p:nvPicPr>
          <p:cNvPr id="7" name="圖片 6">
            <a:extLst>
              <a:ext uri="{FF2B5EF4-FFF2-40B4-BE49-F238E27FC236}">
                <a16:creationId xmlns:a16="http://schemas.microsoft.com/office/drawing/2014/main" id="{9755FC44-9808-1184-3EF2-3CF8DD6B00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8483" y="1992627"/>
            <a:ext cx="3304293" cy="4406717"/>
          </a:xfrm>
          <a:prstGeom prst="rect">
            <a:avLst/>
          </a:prstGeom>
        </p:spPr>
      </p:pic>
    </p:spTree>
    <p:extLst>
      <p:ext uri="{BB962C8B-B14F-4D97-AF65-F5344CB8AC3E}">
        <p14:creationId xmlns:p14="http://schemas.microsoft.com/office/powerpoint/2010/main" val="4144977192"/>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頁尾版面配置區 1">
            <a:extLst>
              <a:ext uri="{FF2B5EF4-FFF2-40B4-BE49-F238E27FC236}">
                <a16:creationId xmlns:a16="http://schemas.microsoft.com/office/drawing/2014/main" id="{CBD501C5-5F4C-6941-9531-CE1033B6D8C1}"/>
              </a:ext>
            </a:extLst>
          </p:cNvPr>
          <p:cNvSpPr>
            <a:spLocks noGrp="1"/>
          </p:cNvSpPr>
          <p:nvPr>
            <p:ph type="ftr" sz="quarter" idx="11"/>
          </p:nvPr>
        </p:nvSpPr>
        <p:spPr>
          <a:xfrm>
            <a:off x="7169033" y="9911198"/>
            <a:ext cx="2772463" cy="569325"/>
          </a:xfrm>
        </p:spPr>
        <p:txBody>
          <a:bodyPr/>
          <a:lstStyle/>
          <a:p>
            <a:r>
              <a:rPr lang="en-US" altLang="zh-TW" sz="1800" dirty="0"/>
              <a:t>25</a:t>
            </a:r>
            <a:endParaRPr kumimoji="0" lang="en-US" sz="1800" dirty="0"/>
          </a:p>
        </p:txBody>
      </p:sp>
      <p:sp>
        <p:nvSpPr>
          <p:cNvPr id="10" name="文字方塊 9">
            <a:extLst>
              <a:ext uri="{FF2B5EF4-FFF2-40B4-BE49-F238E27FC236}">
                <a16:creationId xmlns:a16="http://schemas.microsoft.com/office/drawing/2014/main" id="{6F72DADB-5E3D-9F9C-40A7-2A2AE7207992}"/>
              </a:ext>
            </a:extLst>
          </p:cNvPr>
          <p:cNvSpPr txBox="1"/>
          <p:nvPr/>
        </p:nvSpPr>
        <p:spPr>
          <a:xfrm>
            <a:off x="600418" y="6569331"/>
            <a:ext cx="6260670" cy="2473882"/>
          </a:xfrm>
          <a:prstGeom prst="rect">
            <a:avLst/>
          </a:prstGeom>
          <a:noFill/>
        </p:spPr>
        <p:txBody>
          <a:bodyPr wrap="square" rtlCol="0">
            <a:spAutoFit/>
          </a:bodyPr>
          <a:lstStyle/>
          <a:p>
            <a:pPr algn="just">
              <a:lnSpc>
                <a:spcPts val="2200"/>
              </a:lnSpc>
              <a:spcAft>
                <a:spcPts val="600"/>
              </a:spcAft>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各位學長學姊前輩們大家好，我是新進會員菜鳥技師蕭竹彧，</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103</a:t>
            </a: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年畢業於屏東科技大學水土保持學系，平常的興趣是運動跟看電影。</a:t>
            </a:r>
          </a:p>
          <a:p>
            <a:pPr algn="just">
              <a:lnSpc>
                <a:spcPts val="2200"/>
              </a:lnSpc>
              <a:spcAft>
                <a:spcPts val="600"/>
              </a:spcAft>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出社會迄今也</a:t>
            </a:r>
            <a:r>
              <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個年頭，從原本當完兵後的建築營造業到後來在台北市政府大地工程處服務，過程中受了非常多的幫助，讓我終於能如願以償，以技師的身份加入這個大家庭，非常期待能跟各位先進前輩們學習，成長成為一位合格的水保技師。</a:t>
            </a:r>
          </a:p>
          <a:p>
            <a:pPr algn="just">
              <a:lnSpc>
                <a:spcPts val="2200"/>
              </a:lnSpc>
              <a:spcAft>
                <a:spcPts val="600"/>
              </a:spcAft>
            </a:pPr>
            <a:r>
              <a:rPr lang="zh-TW" altLang="en-US" sz="1400" dirty="0">
                <a:latin typeface="微軟正黑體" panose="020B0604030504040204" pitchFamily="34" charset="-120"/>
                <a:ea typeface="微軟正黑體" panose="020B0604030504040204" pitchFamily="34" charset="-120"/>
                <a:cs typeface="Times New Roman" panose="02020603050405020304" pitchFamily="18" charset="0"/>
              </a:rPr>
              <a:t>雖然不是第一天出來工作，但以技師的身份執業還是人生第一次，當中若有什麼不足之處還請學長姐們能多多指導，我會認真學習的，謝謝大家！</a:t>
            </a:r>
          </a:p>
        </p:txBody>
      </p:sp>
      <p:sp>
        <p:nvSpPr>
          <p:cNvPr id="11" name="矩形 10">
            <a:extLst>
              <a:ext uri="{FF2B5EF4-FFF2-40B4-BE49-F238E27FC236}">
                <a16:creationId xmlns:a16="http://schemas.microsoft.com/office/drawing/2014/main" id="{6B322A15-45BE-9388-6635-3B45CC0037CE}"/>
              </a:ext>
            </a:extLst>
          </p:cNvPr>
          <p:cNvSpPr/>
          <p:nvPr/>
        </p:nvSpPr>
        <p:spPr>
          <a:xfrm>
            <a:off x="2412479" y="6018459"/>
            <a:ext cx="2844168" cy="369332"/>
          </a:xfrm>
          <a:prstGeom prst="rect">
            <a:avLst/>
          </a:prstGeom>
        </p:spPr>
        <p:txBody>
          <a:bodyPr wrap="square">
            <a:spAutoFit/>
          </a:bodyPr>
          <a:lstStyle/>
          <a:p>
            <a:pPr algn="ctr"/>
            <a:r>
              <a:rPr lang="zh-TW" altLang="en-US" sz="1800" b="1" dirty="0">
                <a:latin typeface="微軟正黑體" panose="020B0604030504040204" pitchFamily="34" charset="-120"/>
                <a:ea typeface="微軟正黑體" panose="020B0604030504040204" pitchFamily="34" charset="-120"/>
              </a:rPr>
              <a:t>蕭竹彧技師</a:t>
            </a:r>
          </a:p>
        </p:txBody>
      </p:sp>
      <p:cxnSp>
        <p:nvCxnSpPr>
          <p:cNvPr id="15" name="直線接點 14">
            <a:extLst>
              <a:ext uri="{FF2B5EF4-FFF2-40B4-BE49-F238E27FC236}">
                <a16:creationId xmlns:a16="http://schemas.microsoft.com/office/drawing/2014/main" id="{EFDDE1A9-11A9-AF36-BAE0-67EF26F01DEB}"/>
              </a:ext>
            </a:extLst>
          </p:cNvPr>
          <p:cNvCxnSpPr>
            <a:cxnSpLocks/>
          </p:cNvCxnSpPr>
          <p:nvPr/>
        </p:nvCxnSpPr>
        <p:spPr>
          <a:xfrm>
            <a:off x="260061" y="5346700"/>
            <a:ext cx="6680793" cy="0"/>
          </a:xfrm>
          <a:prstGeom prst="line">
            <a:avLst/>
          </a:prstGeom>
          <a:ln w="9525" cap="flat" cmpd="sng" algn="ctr">
            <a:solidFill>
              <a:schemeClr val="accent1">
                <a:lumMod val="20000"/>
                <a:lumOff val="8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12" name="Google Shape;11492;p84">
            <a:extLst>
              <a:ext uri="{FF2B5EF4-FFF2-40B4-BE49-F238E27FC236}">
                <a16:creationId xmlns:a16="http://schemas.microsoft.com/office/drawing/2014/main" id="{996431D3-9A84-FCDA-AAFC-11E7E8BFAB3D}"/>
              </a:ext>
            </a:extLst>
          </p:cNvPr>
          <p:cNvGrpSpPr/>
          <p:nvPr/>
        </p:nvGrpSpPr>
        <p:grpSpPr>
          <a:xfrm>
            <a:off x="0" y="10478627"/>
            <a:ext cx="2162315" cy="62982"/>
            <a:chOff x="4411970" y="2962952"/>
            <a:chExt cx="706544" cy="104212"/>
          </a:xfrm>
          <a:solidFill>
            <a:schemeClr val="accent1">
              <a:lumMod val="20000"/>
              <a:lumOff val="80000"/>
            </a:schemeClr>
          </a:solidFill>
        </p:grpSpPr>
        <p:sp>
          <p:nvSpPr>
            <p:cNvPr id="13" name="Google Shape;11493;p84">
              <a:extLst>
                <a:ext uri="{FF2B5EF4-FFF2-40B4-BE49-F238E27FC236}">
                  <a16:creationId xmlns:a16="http://schemas.microsoft.com/office/drawing/2014/main" id="{162C29E5-98F8-6A72-FB9E-0634DA973E66}"/>
                </a:ext>
              </a:extLst>
            </p:cNvPr>
            <p:cNvSpPr/>
            <p:nvPr/>
          </p:nvSpPr>
          <p:spPr>
            <a:xfrm>
              <a:off x="4583864" y="2962952"/>
              <a:ext cx="534651" cy="104077"/>
            </a:xfrm>
            <a:custGeom>
              <a:avLst/>
              <a:gdLst/>
              <a:ahLst/>
              <a:cxnLst/>
              <a:rect l="l" t="t" r="r" b="b"/>
              <a:pathLst>
                <a:path w="11841" h="2305" extrusionOk="0">
                  <a:moveTo>
                    <a:pt x="1155" y="0"/>
                  </a:moveTo>
                  <a:lnTo>
                    <a:pt x="0" y="2304"/>
                  </a:lnTo>
                  <a:lnTo>
                    <a:pt x="11410" y="2304"/>
                  </a:lnTo>
                  <a:lnTo>
                    <a:pt x="11840" y="1153"/>
                  </a:lnTo>
                  <a:lnTo>
                    <a:pt x="11410" y="0"/>
                  </a:lnTo>
                  <a:close/>
                </a:path>
              </a:pathLst>
            </a:custGeom>
            <a:grpFill/>
            <a:ln>
              <a:noFill/>
            </a:ln>
          </p:spPr>
          <p:txBody>
            <a:bodyPr spcFirstLastPara="1" wrap="square" lIns="75600" tIns="75600" rIns="75600" bIns="75600" anchor="ctr" anchorCtr="0">
              <a:noAutofit/>
            </a:bodyPr>
            <a:lstStyle/>
            <a:p>
              <a:endParaRPr sz="1158"/>
            </a:p>
          </p:txBody>
        </p:sp>
        <p:sp>
          <p:nvSpPr>
            <p:cNvPr id="14" name="Google Shape;11494;p84">
              <a:extLst>
                <a:ext uri="{FF2B5EF4-FFF2-40B4-BE49-F238E27FC236}">
                  <a16:creationId xmlns:a16="http://schemas.microsoft.com/office/drawing/2014/main" id="{94B14A56-20C0-B69A-AD59-493CD53786F9}"/>
                </a:ext>
              </a:extLst>
            </p:cNvPr>
            <p:cNvSpPr/>
            <p:nvPr/>
          </p:nvSpPr>
          <p:spPr>
            <a:xfrm>
              <a:off x="4411970" y="2963088"/>
              <a:ext cx="124124" cy="104077"/>
            </a:xfrm>
            <a:custGeom>
              <a:avLst/>
              <a:gdLst/>
              <a:ahLst/>
              <a:cxnLst/>
              <a:rect l="l" t="t" r="r" b="b"/>
              <a:pathLst>
                <a:path w="2749" h="2305" extrusionOk="0">
                  <a:moveTo>
                    <a:pt x="2749" y="0"/>
                  </a:moveTo>
                  <a:lnTo>
                    <a:pt x="177" y="2"/>
                  </a:lnTo>
                  <a:cubicBezTo>
                    <a:pt x="79" y="2"/>
                    <a:pt x="1" y="79"/>
                    <a:pt x="1" y="176"/>
                  </a:cubicBezTo>
                  <a:lnTo>
                    <a:pt x="1" y="2130"/>
                  </a:lnTo>
                  <a:cubicBezTo>
                    <a:pt x="1" y="2226"/>
                    <a:pt x="79" y="2305"/>
                    <a:pt x="177" y="2305"/>
                  </a:cubicBezTo>
                  <a:lnTo>
                    <a:pt x="1522" y="2305"/>
                  </a:lnTo>
                  <a:lnTo>
                    <a:pt x="2749" y="0"/>
                  </a:lnTo>
                  <a:close/>
                </a:path>
              </a:pathLst>
            </a:custGeom>
            <a:grpFill/>
            <a:ln>
              <a:noFill/>
            </a:ln>
          </p:spPr>
          <p:txBody>
            <a:bodyPr spcFirstLastPara="1" wrap="square" lIns="75600" tIns="75600" rIns="75600" bIns="75600" anchor="ctr" anchorCtr="0">
              <a:noAutofit/>
            </a:bodyPr>
            <a:lstStyle/>
            <a:p>
              <a:endParaRPr sz="1158"/>
            </a:p>
          </p:txBody>
        </p:sp>
        <p:sp>
          <p:nvSpPr>
            <p:cNvPr id="16" name="Google Shape;11495;p84">
              <a:extLst>
                <a:ext uri="{FF2B5EF4-FFF2-40B4-BE49-F238E27FC236}">
                  <a16:creationId xmlns:a16="http://schemas.microsoft.com/office/drawing/2014/main" id="{8B0C07BA-8F21-7531-B51D-CAEEA18A93F8}"/>
                </a:ext>
              </a:extLst>
            </p:cNvPr>
            <p:cNvSpPr/>
            <p:nvPr/>
          </p:nvSpPr>
          <p:spPr>
            <a:xfrm>
              <a:off x="4496946" y="2963133"/>
              <a:ext cx="79920" cy="104031"/>
            </a:xfrm>
            <a:custGeom>
              <a:avLst/>
              <a:gdLst/>
              <a:ahLst/>
              <a:cxnLst/>
              <a:rect l="l" t="t" r="r" b="b"/>
              <a:pathLst>
                <a:path w="1770" h="2304" extrusionOk="0">
                  <a:moveTo>
                    <a:pt x="1227" y="1"/>
                  </a:moveTo>
                  <a:lnTo>
                    <a:pt x="0" y="2304"/>
                  </a:lnTo>
                  <a:lnTo>
                    <a:pt x="542" y="2304"/>
                  </a:lnTo>
                  <a:lnTo>
                    <a:pt x="1770" y="1"/>
                  </a:lnTo>
                  <a:close/>
                </a:path>
              </a:pathLst>
            </a:custGeom>
            <a:grpFill/>
            <a:ln>
              <a:noFill/>
            </a:ln>
          </p:spPr>
          <p:txBody>
            <a:bodyPr spcFirstLastPara="1" wrap="square" lIns="75600" tIns="75600" rIns="75600" bIns="75600" anchor="ctr" anchorCtr="0">
              <a:noAutofit/>
            </a:bodyPr>
            <a:lstStyle/>
            <a:p>
              <a:endParaRPr sz="1158"/>
            </a:p>
          </p:txBody>
        </p:sp>
        <p:sp>
          <p:nvSpPr>
            <p:cNvPr id="17" name="Google Shape;11496;p84">
              <a:extLst>
                <a:ext uri="{FF2B5EF4-FFF2-40B4-BE49-F238E27FC236}">
                  <a16:creationId xmlns:a16="http://schemas.microsoft.com/office/drawing/2014/main" id="{5A5D817F-53EA-9CA9-111E-0FE841B847E7}"/>
                </a:ext>
              </a:extLst>
            </p:cNvPr>
            <p:cNvSpPr/>
            <p:nvPr/>
          </p:nvSpPr>
          <p:spPr>
            <a:xfrm>
              <a:off x="4537628" y="2963133"/>
              <a:ext cx="79965" cy="104031"/>
            </a:xfrm>
            <a:custGeom>
              <a:avLst/>
              <a:gdLst/>
              <a:ahLst/>
              <a:cxnLst/>
              <a:rect l="l" t="t" r="r" b="b"/>
              <a:pathLst>
                <a:path w="1771" h="2304" extrusionOk="0">
                  <a:moveTo>
                    <a:pt x="1229" y="1"/>
                  </a:moveTo>
                  <a:lnTo>
                    <a:pt x="1" y="2304"/>
                  </a:lnTo>
                  <a:lnTo>
                    <a:pt x="544" y="2304"/>
                  </a:lnTo>
                  <a:lnTo>
                    <a:pt x="1770" y="1"/>
                  </a:lnTo>
                  <a:close/>
                </a:path>
              </a:pathLst>
            </a:custGeom>
            <a:grpFill/>
            <a:ln>
              <a:noFill/>
            </a:ln>
          </p:spPr>
          <p:txBody>
            <a:bodyPr spcFirstLastPara="1" wrap="square" lIns="75600" tIns="75600" rIns="75600" bIns="75600" anchor="ctr" anchorCtr="0">
              <a:noAutofit/>
            </a:bodyPr>
            <a:lstStyle/>
            <a:p>
              <a:endParaRPr sz="1158"/>
            </a:p>
          </p:txBody>
        </p:sp>
      </p:grpSp>
      <p:sp>
        <p:nvSpPr>
          <p:cNvPr id="4" name="文字方塊 3">
            <a:extLst>
              <a:ext uri="{FF2B5EF4-FFF2-40B4-BE49-F238E27FC236}">
                <a16:creationId xmlns:a16="http://schemas.microsoft.com/office/drawing/2014/main" id="{8AA5054A-C68A-E22D-EEED-288C0E4F8F3A}"/>
              </a:ext>
            </a:extLst>
          </p:cNvPr>
          <p:cNvSpPr txBox="1"/>
          <p:nvPr/>
        </p:nvSpPr>
        <p:spPr>
          <a:xfrm>
            <a:off x="0" y="10182138"/>
            <a:ext cx="2608369" cy="276999"/>
          </a:xfrm>
          <a:prstGeom prst="rect">
            <a:avLst/>
          </a:prstGeom>
          <a:noFill/>
        </p:spPr>
        <p:txBody>
          <a:bodyPr wrap="square" rtlCol="0">
            <a:spAutoFit/>
          </a:bodyPr>
          <a:lstStyle/>
          <a:p>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水保技師電子報 月刊 第</a:t>
            </a:r>
            <a:r>
              <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rPr>
              <a:t>54</a:t>
            </a:r>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期</a:t>
            </a:r>
            <a:endPar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endParaRPr>
          </a:p>
        </p:txBody>
      </p:sp>
      <p:pic>
        <p:nvPicPr>
          <p:cNvPr id="6" name="圖片 5">
            <a:extLst>
              <a:ext uri="{FF2B5EF4-FFF2-40B4-BE49-F238E27FC236}">
                <a16:creationId xmlns:a16="http://schemas.microsoft.com/office/drawing/2014/main" id="{0C03CC19-D533-FE81-A528-787D45AC98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2381" y="1538391"/>
            <a:ext cx="3238899" cy="4320480"/>
          </a:xfrm>
          <a:prstGeom prst="rect">
            <a:avLst/>
          </a:prstGeom>
        </p:spPr>
      </p:pic>
    </p:spTree>
    <p:extLst>
      <p:ext uri="{BB962C8B-B14F-4D97-AF65-F5344CB8AC3E}">
        <p14:creationId xmlns:p14="http://schemas.microsoft.com/office/powerpoint/2010/main" val="5008458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tile tx="0" ty="0" sx="100000" sy="100000" flip="none" algn="tl"/>
        </a:blipFill>
        <a:effectLst/>
      </p:bgPr>
    </p:bg>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3BBCA436-1F21-4CFE-B71D-CA27B7A8B045}"/>
              </a:ext>
            </a:extLst>
          </p:cNvPr>
          <p:cNvSpPr/>
          <p:nvPr/>
        </p:nvSpPr>
        <p:spPr>
          <a:xfrm>
            <a:off x="402329" y="10099228"/>
            <a:ext cx="7395072" cy="461665"/>
          </a:xfrm>
          <a:prstGeom prst="rect">
            <a:avLst/>
          </a:prstGeom>
        </p:spPr>
        <p:txBody>
          <a:bodyPr wrap="square">
            <a:spAutoFit/>
          </a:bodyPr>
          <a:lstStyle/>
          <a:p>
            <a:pPr marL="228600" lvl="0" indent="-228600"/>
            <a:r>
              <a:rPr lang="zh-TW" altLang="en-US" sz="1200" b="1" dirty="0">
                <a:solidFill>
                  <a:schemeClr val="accent1">
                    <a:lumMod val="50000"/>
                  </a:schemeClr>
                </a:solidFill>
                <a:latin typeface="微軟正黑體" pitchFamily="34" charset="-120"/>
                <a:ea typeface="微軟正黑體" pitchFamily="34" charset="-120"/>
              </a:rPr>
              <a:t>            社團法人臺灣省水土保持技師公會                     </a:t>
            </a:r>
            <a:r>
              <a:rPr lang="en-US" altLang="zh-TW" sz="1200" b="1" dirty="0">
                <a:solidFill>
                  <a:schemeClr val="accent1">
                    <a:lumMod val="50000"/>
                  </a:schemeClr>
                </a:solidFill>
                <a:latin typeface="微軟正黑體" pitchFamily="34" charset="-120"/>
                <a:ea typeface="微軟正黑體" pitchFamily="34" charset="-120"/>
              </a:rPr>
              <a:t>TEL</a:t>
            </a:r>
            <a:r>
              <a:rPr lang="zh-TW" altLang="en-US" sz="1200" b="1" dirty="0">
                <a:solidFill>
                  <a:schemeClr val="accent1">
                    <a:lumMod val="50000"/>
                  </a:schemeClr>
                </a:solidFill>
                <a:latin typeface="微軟正黑體" pitchFamily="34" charset="-120"/>
                <a:ea typeface="微軟正黑體" pitchFamily="34" charset="-120"/>
              </a:rPr>
              <a:t>：</a:t>
            </a:r>
            <a:r>
              <a:rPr lang="en-US" altLang="zh-TW" sz="1200" b="1" dirty="0">
                <a:solidFill>
                  <a:schemeClr val="accent1">
                    <a:lumMod val="50000"/>
                  </a:schemeClr>
                </a:solidFill>
                <a:latin typeface="微軟正黑體" pitchFamily="34" charset="-120"/>
                <a:ea typeface="微軟正黑體" pitchFamily="34" charset="-120"/>
              </a:rPr>
              <a:t>02-82581918</a:t>
            </a:r>
            <a:r>
              <a:rPr lang="zh-TW" altLang="en-US" sz="1200" b="1" dirty="0">
                <a:solidFill>
                  <a:schemeClr val="accent1">
                    <a:lumMod val="50000"/>
                  </a:schemeClr>
                </a:solidFill>
                <a:latin typeface="微軟正黑體" pitchFamily="34" charset="-120"/>
                <a:ea typeface="微軟正黑體" pitchFamily="34" charset="-120"/>
              </a:rPr>
              <a:t>  </a:t>
            </a:r>
            <a:r>
              <a:rPr lang="en-US" altLang="zh-TW" sz="1200" b="1" dirty="0">
                <a:solidFill>
                  <a:schemeClr val="accent1">
                    <a:lumMod val="50000"/>
                  </a:schemeClr>
                </a:solidFill>
                <a:latin typeface="微軟正黑體" pitchFamily="34" charset="-120"/>
                <a:ea typeface="微軟正黑體" pitchFamily="34" charset="-120"/>
              </a:rPr>
              <a:t>FAX</a:t>
            </a:r>
            <a:r>
              <a:rPr lang="zh-TW" altLang="en-US" sz="1200" b="1" dirty="0">
                <a:solidFill>
                  <a:schemeClr val="accent1">
                    <a:lumMod val="50000"/>
                  </a:schemeClr>
                </a:solidFill>
                <a:latin typeface="微軟正黑體" pitchFamily="34" charset="-120"/>
                <a:ea typeface="微軟正黑體" pitchFamily="34" charset="-120"/>
              </a:rPr>
              <a:t>：</a:t>
            </a:r>
            <a:r>
              <a:rPr lang="en-US" altLang="zh-TW" sz="1200" b="1" dirty="0">
                <a:solidFill>
                  <a:schemeClr val="accent1">
                    <a:lumMod val="50000"/>
                  </a:schemeClr>
                </a:solidFill>
                <a:latin typeface="微軟正黑體" pitchFamily="34" charset="-120"/>
                <a:ea typeface="微軟正黑體" pitchFamily="34" charset="-120"/>
              </a:rPr>
              <a:t>02-82571900 </a:t>
            </a:r>
          </a:p>
          <a:p>
            <a:pPr marL="228600" lvl="0" indent="-228600"/>
            <a:r>
              <a:rPr lang="zh-TW" altLang="en-US" sz="1200" b="1" dirty="0">
                <a:solidFill>
                  <a:schemeClr val="accent1">
                    <a:lumMod val="50000"/>
                  </a:schemeClr>
                </a:solidFill>
                <a:latin typeface="微軟正黑體" pitchFamily="34" charset="-120"/>
                <a:ea typeface="微軟正黑體" pitchFamily="34" charset="-120"/>
              </a:rPr>
              <a:t>          </a:t>
            </a:r>
            <a:r>
              <a:rPr lang="en-US" altLang="zh-TW" sz="1200" b="1" dirty="0">
                <a:solidFill>
                  <a:schemeClr val="accent1">
                    <a:lumMod val="50000"/>
                  </a:schemeClr>
                </a:solidFill>
                <a:latin typeface="微軟正黑體" pitchFamily="34" charset="-120"/>
                <a:ea typeface="微軟正黑體" pitchFamily="34" charset="-120"/>
              </a:rPr>
              <a:t>22043</a:t>
            </a:r>
            <a:r>
              <a:rPr lang="zh-TW" altLang="en-US" sz="1200" b="1" dirty="0">
                <a:solidFill>
                  <a:schemeClr val="accent1">
                    <a:lumMod val="50000"/>
                  </a:schemeClr>
                </a:solidFill>
                <a:latin typeface="微軟正黑體" pitchFamily="34" charset="-120"/>
                <a:ea typeface="微軟正黑體" pitchFamily="34" charset="-120"/>
              </a:rPr>
              <a:t> 新北市板橋區雙十路</a:t>
            </a:r>
            <a:r>
              <a:rPr lang="en-US" altLang="zh-TW" sz="1200" b="1" dirty="0">
                <a:solidFill>
                  <a:schemeClr val="accent1">
                    <a:lumMod val="50000"/>
                  </a:schemeClr>
                </a:solidFill>
                <a:latin typeface="微軟正黑體" pitchFamily="34" charset="-120"/>
                <a:ea typeface="微軟正黑體" pitchFamily="34" charset="-120"/>
              </a:rPr>
              <a:t>2</a:t>
            </a:r>
            <a:r>
              <a:rPr lang="zh-TW" altLang="en-US" sz="1200" b="1" dirty="0">
                <a:solidFill>
                  <a:schemeClr val="accent1">
                    <a:lumMod val="50000"/>
                  </a:schemeClr>
                </a:solidFill>
                <a:latin typeface="微軟正黑體" pitchFamily="34" charset="-120"/>
                <a:ea typeface="微軟正黑體" pitchFamily="34" charset="-120"/>
              </a:rPr>
              <a:t>段</a:t>
            </a:r>
            <a:r>
              <a:rPr lang="en-US" altLang="zh-TW" sz="1200" b="1" dirty="0">
                <a:solidFill>
                  <a:schemeClr val="accent1">
                    <a:lumMod val="50000"/>
                  </a:schemeClr>
                </a:solidFill>
                <a:latin typeface="微軟正黑體" pitchFamily="34" charset="-120"/>
                <a:ea typeface="微軟正黑體" pitchFamily="34" charset="-120"/>
              </a:rPr>
              <a:t>143</a:t>
            </a:r>
            <a:r>
              <a:rPr lang="zh-TW" altLang="en-US" sz="1200" b="1" dirty="0">
                <a:solidFill>
                  <a:schemeClr val="accent1">
                    <a:lumMod val="50000"/>
                  </a:schemeClr>
                </a:solidFill>
                <a:latin typeface="微軟正黑體" pitchFamily="34" charset="-120"/>
                <a:ea typeface="微軟正黑體" pitchFamily="34" charset="-120"/>
              </a:rPr>
              <a:t>號</a:t>
            </a:r>
            <a:r>
              <a:rPr lang="en-US" altLang="zh-TW" sz="1200" b="1" dirty="0">
                <a:solidFill>
                  <a:schemeClr val="accent1">
                    <a:lumMod val="50000"/>
                  </a:schemeClr>
                </a:solidFill>
                <a:latin typeface="微軟正黑體" pitchFamily="34" charset="-120"/>
                <a:ea typeface="微軟正黑體" pitchFamily="34" charset="-120"/>
              </a:rPr>
              <a:t>4</a:t>
            </a:r>
            <a:r>
              <a:rPr lang="zh-TW" altLang="en-US" sz="1200" b="1" dirty="0">
                <a:solidFill>
                  <a:schemeClr val="accent1">
                    <a:lumMod val="50000"/>
                  </a:schemeClr>
                </a:solidFill>
                <a:latin typeface="微軟正黑體" pitchFamily="34" charset="-120"/>
                <a:ea typeface="微軟正黑體" pitchFamily="34" charset="-120"/>
              </a:rPr>
              <a:t>樓           </a:t>
            </a:r>
            <a:r>
              <a:rPr lang="en-US" altLang="zh-TW" sz="1200" b="1" dirty="0">
                <a:solidFill>
                  <a:schemeClr val="accent1">
                    <a:lumMod val="50000"/>
                  </a:schemeClr>
                </a:solidFill>
                <a:latin typeface="微軟正黑體" pitchFamily="34" charset="-120"/>
                <a:ea typeface="微軟正黑體" pitchFamily="34" charset="-120"/>
              </a:rPr>
              <a:t>EMAIL</a:t>
            </a:r>
            <a:r>
              <a:rPr lang="zh-TW" altLang="en-US" sz="1200" b="1" dirty="0">
                <a:solidFill>
                  <a:schemeClr val="accent1">
                    <a:lumMod val="50000"/>
                  </a:schemeClr>
                </a:solidFill>
                <a:latin typeface="微軟正黑體" pitchFamily="34" charset="-120"/>
                <a:ea typeface="微軟正黑體" pitchFamily="34" charset="-120"/>
              </a:rPr>
              <a:t>：</a:t>
            </a:r>
            <a:r>
              <a:rPr lang="en-US" altLang="zh-TW" sz="1200" b="1" dirty="0">
                <a:solidFill>
                  <a:schemeClr val="accent1">
                    <a:lumMod val="50000"/>
                  </a:schemeClr>
                </a:solidFill>
                <a:latin typeface="微軟正黑體" pitchFamily="34" charset="-120"/>
                <a:ea typeface="微軟正黑體" pitchFamily="34" charset="-120"/>
              </a:rPr>
              <a:t>twsw6818@ms21.hinet.net</a:t>
            </a:r>
          </a:p>
        </p:txBody>
      </p:sp>
      <p:pic>
        <p:nvPicPr>
          <p:cNvPr id="12" name="Picture 2" descr="\\Server-MG\BIIU工作中案件\新家歸檔整理\04.製作中稿件\臺北市水保技師公會\ppt執行檔\logo-new.png">
            <a:extLst>
              <a:ext uri="{FF2B5EF4-FFF2-40B4-BE49-F238E27FC236}">
                <a16:creationId xmlns:a16="http://schemas.microsoft.com/office/drawing/2014/main" id="{162CC561-3D2A-429E-A3D9-3C8B3DE0F08A}"/>
              </a:ext>
            </a:extLst>
          </p:cNvPr>
          <p:cNvPicPr>
            <a:picLocks noChangeAspect="1" noChangeArrowheads="1"/>
          </p:cNvPicPr>
          <p:nvPr/>
        </p:nvPicPr>
        <p:blipFill>
          <a:blip r:embed="rId4" cstate="print"/>
          <a:srcRect/>
          <a:stretch>
            <a:fillRect/>
          </a:stretch>
        </p:blipFill>
        <p:spPr bwMode="auto">
          <a:xfrm>
            <a:off x="274889" y="10099228"/>
            <a:ext cx="475465" cy="478383"/>
          </a:xfrm>
          <a:prstGeom prst="rect">
            <a:avLst/>
          </a:prstGeom>
          <a:noFill/>
        </p:spPr>
      </p:pic>
      <p:sp>
        <p:nvSpPr>
          <p:cNvPr id="15" name="Google Shape;785;p48">
            <a:extLst>
              <a:ext uri="{FF2B5EF4-FFF2-40B4-BE49-F238E27FC236}">
                <a16:creationId xmlns:a16="http://schemas.microsoft.com/office/drawing/2014/main" id="{E765D12E-B123-4FC2-B8D6-477479BD92DE}"/>
              </a:ext>
            </a:extLst>
          </p:cNvPr>
          <p:cNvSpPr/>
          <p:nvPr/>
        </p:nvSpPr>
        <p:spPr>
          <a:xfrm flipV="1">
            <a:off x="180231" y="10018133"/>
            <a:ext cx="6983196" cy="45719"/>
          </a:xfrm>
          <a:custGeom>
            <a:avLst/>
            <a:gdLst/>
            <a:ahLst/>
            <a:cxnLst/>
            <a:rect l="l" t="t" r="r" b="b"/>
            <a:pathLst>
              <a:path w="23114" h="725" extrusionOk="0">
                <a:moveTo>
                  <a:pt x="215" y="0"/>
                </a:moveTo>
                <a:cubicBezTo>
                  <a:pt x="44" y="0"/>
                  <a:pt x="1" y="290"/>
                  <a:pt x="178" y="325"/>
                </a:cubicBezTo>
                <a:cubicBezTo>
                  <a:pt x="1419" y="578"/>
                  <a:pt x="2707" y="630"/>
                  <a:pt x="3985" y="630"/>
                </a:cubicBezTo>
                <a:cubicBezTo>
                  <a:pt x="4526" y="630"/>
                  <a:pt x="5066" y="621"/>
                  <a:pt x="5599" y="614"/>
                </a:cubicBezTo>
                <a:cubicBezTo>
                  <a:pt x="7523" y="578"/>
                  <a:pt x="9446" y="505"/>
                  <a:pt x="11381" y="493"/>
                </a:cubicBezTo>
                <a:cubicBezTo>
                  <a:pt x="11830" y="491"/>
                  <a:pt x="12278" y="489"/>
                  <a:pt x="12726" y="489"/>
                </a:cubicBezTo>
                <a:cubicBezTo>
                  <a:pt x="14177" y="489"/>
                  <a:pt x="15628" y="505"/>
                  <a:pt x="17079" y="542"/>
                </a:cubicBezTo>
                <a:cubicBezTo>
                  <a:pt x="18886" y="575"/>
                  <a:pt x="20704" y="724"/>
                  <a:pt x="22513" y="724"/>
                </a:cubicBezTo>
                <a:cubicBezTo>
                  <a:pt x="22641" y="724"/>
                  <a:pt x="22769" y="723"/>
                  <a:pt x="22897" y="722"/>
                </a:cubicBezTo>
                <a:cubicBezTo>
                  <a:pt x="23114" y="722"/>
                  <a:pt x="23102" y="421"/>
                  <a:pt x="22897" y="397"/>
                </a:cubicBezTo>
                <a:cubicBezTo>
                  <a:pt x="21010" y="181"/>
                  <a:pt x="19087" y="193"/>
                  <a:pt x="17199" y="157"/>
                </a:cubicBezTo>
                <a:cubicBezTo>
                  <a:pt x="15748" y="120"/>
                  <a:pt x="14291" y="104"/>
                  <a:pt x="12836" y="104"/>
                </a:cubicBezTo>
                <a:cubicBezTo>
                  <a:pt x="12387" y="104"/>
                  <a:pt x="11938" y="106"/>
                  <a:pt x="11489" y="109"/>
                </a:cubicBezTo>
                <a:cubicBezTo>
                  <a:pt x="9602" y="121"/>
                  <a:pt x="7715" y="181"/>
                  <a:pt x="5816" y="217"/>
                </a:cubicBezTo>
                <a:cubicBezTo>
                  <a:pt x="5510" y="225"/>
                  <a:pt x="5205" y="228"/>
                  <a:pt x="4900" y="228"/>
                </a:cubicBezTo>
                <a:cubicBezTo>
                  <a:pt x="3336" y="228"/>
                  <a:pt x="1785" y="131"/>
                  <a:pt x="226" y="1"/>
                </a:cubicBezTo>
                <a:cubicBezTo>
                  <a:pt x="222" y="0"/>
                  <a:pt x="219" y="0"/>
                  <a:pt x="215" y="0"/>
                </a:cubicBezTo>
                <a:close/>
              </a:path>
            </a:pathLst>
          </a:custGeom>
          <a:solidFill>
            <a:schemeClr val="bg2">
              <a:lumMod val="90000"/>
            </a:schemeClr>
          </a:solidFill>
          <a:ln>
            <a:noFill/>
          </a:ln>
        </p:spPr>
        <p:txBody>
          <a:bodyPr spcFirstLastPara="1" wrap="square" lIns="75600" tIns="75600" rIns="75600" bIns="75600" anchor="ctr" anchorCtr="0">
            <a:noAutofit/>
          </a:bodyPr>
          <a:lstStyle/>
          <a:p>
            <a:endParaRPr sz="1158">
              <a:solidFill>
                <a:srgbClr val="97D5EA"/>
              </a:solidFill>
            </a:endParaRPr>
          </a:p>
        </p:txBody>
      </p:sp>
      <p:sp>
        <p:nvSpPr>
          <p:cNvPr id="4" name="Google Shape;548;p62">
            <a:extLst>
              <a:ext uri="{FF2B5EF4-FFF2-40B4-BE49-F238E27FC236}">
                <a16:creationId xmlns:a16="http://schemas.microsoft.com/office/drawing/2014/main" id="{417ADBD3-1BE7-183D-09BC-6F0B0B3512DC}"/>
              </a:ext>
            </a:extLst>
          </p:cNvPr>
          <p:cNvSpPr/>
          <p:nvPr/>
        </p:nvSpPr>
        <p:spPr>
          <a:xfrm>
            <a:off x="2264033" y="2547267"/>
            <a:ext cx="2815591" cy="279153"/>
          </a:xfrm>
          <a:prstGeom prst="rect">
            <a:avLst/>
          </a:prstGeom>
          <a:solidFill>
            <a:schemeClr val="bg2">
              <a:alpha val="53570"/>
            </a:schemeClr>
          </a:solidFill>
          <a:ln>
            <a:noFill/>
          </a:ln>
        </p:spPr>
        <p:txBody>
          <a:bodyPr spcFirstLastPara="1" wrap="square" lIns="75600" tIns="75600" rIns="75600" bIns="756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158" b="0" i="0" u="none" strike="noStrike" kern="0" cap="none" spc="0" normalizeH="0" baseline="0" noProof="0" dirty="0">
              <a:ln>
                <a:noFill/>
              </a:ln>
              <a:solidFill>
                <a:sysClr val="windowText" lastClr="000000"/>
              </a:solidFill>
              <a:effectLst/>
              <a:uLnTx/>
              <a:uFillTx/>
            </a:endParaRPr>
          </a:p>
        </p:txBody>
      </p:sp>
      <p:sp>
        <p:nvSpPr>
          <p:cNvPr id="5" name="矩形 4">
            <a:extLst>
              <a:ext uri="{FF2B5EF4-FFF2-40B4-BE49-F238E27FC236}">
                <a16:creationId xmlns:a16="http://schemas.microsoft.com/office/drawing/2014/main" id="{EC1381BB-790C-5935-BFC9-535939D58A2E}"/>
              </a:ext>
            </a:extLst>
          </p:cNvPr>
          <p:cNvSpPr/>
          <p:nvPr/>
        </p:nvSpPr>
        <p:spPr>
          <a:xfrm>
            <a:off x="775474" y="1500271"/>
            <a:ext cx="3005951" cy="400110"/>
          </a:xfrm>
          <a:prstGeom prst="rect">
            <a:avLst/>
          </a:prstGeom>
        </p:spPr>
        <p:txBody>
          <a:bodyPr wrap="none">
            <a:spAutoFit/>
          </a:bodyPr>
          <a:lstStyle/>
          <a:p>
            <a:pPr algn="ctr"/>
            <a:r>
              <a:rPr lang="zh-TW" altLang="en-US" sz="2000" b="1" dirty="0">
                <a:solidFill>
                  <a:schemeClr val="accent1">
                    <a:lumMod val="50000"/>
                  </a:schemeClr>
                </a:solidFill>
                <a:latin typeface="微軟正黑體" panose="020B0604030504040204" pitchFamily="34" charset="-120"/>
                <a:ea typeface="微軟正黑體" panose="020B0604030504040204" pitchFamily="34" charset="-120"/>
              </a:rPr>
              <a:t>祝賀所有會員生日快樂！</a:t>
            </a:r>
          </a:p>
        </p:txBody>
      </p:sp>
      <p:sp>
        <p:nvSpPr>
          <p:cNvPr id="6" name="矩形 5">
            <a:extLst>
              <a:ext uri="{FF2B5EF4-FFF2-40B4-BE49-F238E27FC236}">
                <a16:creationId xmlns:a16="http://schemas.microsoft.com/office/drawing/2014/main" id="{FE847FF6-9F0B-5F35-AA03-07FEA0C2E212}"/>
              </a:ext>
            </a:extLst>
          </p:cNvPr>
          <p:cNvSpPr/>
          <p:nvPr/>
        </p:nvSpPr>
        <p:spPr>
          <a:xfrm>
            <a:off x="903283" y="947704"/>
            <a:ext cx="1725220" cy="400110"/>
          </a:xfrm>
          <a:prstGeom prst="rect">
            <a:avLst/>
          </a:prstGeom>
          <a:gradFill flip="none" rotWithShape="1">
            <a:gsLst>
              <a:gs pos="0">
                <a:srgbClr val="FF8F8F"/>
              </a:gs>
              <a:gs pos="50000">
                <a:srgbClr val="FF0000">
                  <a:tint val="44500"/>
                  <a:satMod val="160000"/>
                </a:srgbClr>
              </a:gs>
              <a:gs pos="100000">
                <a:srgbClr val="FF0000">
                  <a:tint val="23500"/>
                  <a:satMod val="160000"/>
                </a:srgbClr>
              </a:gs>
            </a:gsLst>
            <a:lin ang="0" scaled="1"/>
            <a:tileRect/>
          </a:gradFill>
        </p:spPr>
        <p:txBody>
          <a:bodyPr wrap="square">
            <a:spAutoFit/>
          </a:bodyPr>
          <a:lstStyle/>
          <a:p>
            <a:r>
              <a:rPr lang="en-US" altLang="zh-TW" sz="2000" b="1" dirty="0">
                <a:solidFill>
                  <a:schemeClr val="accent1">
                    <a:lumMod val="50000"/>
                  </a:schemeClr>
                </a:solidFill>
                <a:latin typeface="微軟正黑體" panose="020B0604030504040204" pitchFamily="34" charset="-120"/>
                <a:ea typeface="微軟正黑體" panose="020B0604030504040204" pitchFamily="34" charset="-120"/>
              </a:rPr>
              <a:t>6</a:t>
            </a:r>
            <a:r>
              <a:rPr lang="zh-TW" altLang="en-US" sz="2000" b="1" dirty="0">
                <a:solidFill>
                  <a:schemeClr val="accent1">
                    <a:lumMod val="50000"/>
                  </a:schemeClr>
                </a:solidFill>
                <a:latin typeface="微軟正黑體" panose="020B0604030504040204" pitchFamily="34" charset="-120"/>
                <a:ea typeface="微軟正黑體" panose="020B0604030504040204" pitchFamily="34" charset="-120"/>
              </a:rPr>
              <a:t>月壽星</a:t>
            </a:r>
          </a:p>
        </p:txBody>
      </p:sp>
      <p:sp>
        <p:nvSpPr>
          <p:cNvPr id="10" name="頁尾版面配置區 1">
            <a:extLst>
              <a:ext uri="{FF2B5EF4-FFF2-40B4-BE49-F238E27FC236}">
                <a16:creationId xmlns:a16="http://schemas.microsoft.com/office/drawing/2014/main" id="{CBD501C5-5F4C-6941-9531-CE1033B6D8C1}"/>
              </a:ext>
            </a:extLst>
          </p:cNvPr>
          <p:cNvSpPr>
            <a:spLocks noGrp="1"/>
          </p:cNvSpPr>
          <p:nvPr>
            <p:ph type="ftr" sz="quarter" idx="11"/>
          </p:nvPr>
        </p:nvSpPr>
        <p:spPr>
          <a:xfrm>
            <a:off x="7169034" y="9811196"/>
            <a:ext cx="628368" cy="649695"/>
          </a:xfrm>
        </p:spPr>
        <p:txBody>
          <a:bodyPr/>
          <a:lstStyle/>
          <a:p>
            <a:r>
              <a:rPr lang="en-US" altLang="zh-TW" sz="1800" dirty="0"/>
              <a:t>26</a:t>
            </a:r>
            <a:endParaRPr kumimoji="0" lang="en-US" sz="1800" dirty="0"/>
          </a:p>
        </p:txBody>
      </p:sp>
      <p:sp>
        <p:nvSpPr>
          <p:cNvPr id="9" name="文字方塊 8">
            <a:extLst>
              <a:ext uri="{FF2B5EF4-FFF2-40B4-BE49-F238E27FC236}">
                <a16:creationId xmlns:a16="http://schemas.microsoft.com/office/drawing/2014/main" id="{E928C66E-D8CC-A29E-B52F-F96D690FDE25}"/>
              </a:ext>
            </a:extLst>
          </p:cNvPr>
          <p:cNvSpPr txBox="1"/>
          <p:nvPr/>
        </p:nvSpPr>
        <p:spPr>
          <a:xfrm>
            <a:off x="729563" y="2188861"/>
            <a:ext cx="2942265" cy="6498639"/>
          </a:xfrm>
          <a:prstGeom prst="rect">
            <a:avLst/>
          </a:prstGeom>
          <a:noFill/>
        </p:spPr>
        <p:txBody>
          <a:bodyPr wrap="square">
            <a:spAutoFit/>
          </a:bodyPr>
          <a:lstStyle/>
          <a:p>
            <a:pPr defTabSz="914400">
              <a:lnSpc>
                <a:spcPct val="150000"/>
              </a:lnSpc>
              <a:buClr>
                <a:srgbClr val="000000"/>
              </a:buClr>
              <a:buFont typeface="Arial"/>
              <a:buNone/>
              <a:defRPr/>
            </a:pP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陳虹合技師 </a:t>
            </a:r>
            <a:r>
              <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6</a:t>
            </a: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月</a:t>
            </a:r>
            <a:r>
              <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1</a:t>
            </a: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日</a:t>
            </a:r>
          </a:p>
          <a:p>
            <a:pPr defTabSz="914400">
              <a:lnSpc>
                <a:spcPct val="150000"/>
              </a:lnSpc>
              <a:buClr>
                <a:srgbClr val="000000"/>
              </a:buClr>
              <a:buFont typeface="Arial"/>
              <a:buNone/>
              <a:defRPr/>
            </a:pP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鄧學謙技師 </a:t>
            </a:r>
            <a:r>
              <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6</a:t>
            </a: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月</a:t>
            </a:r>
            <a:r>
              <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2</a:t>
            </a: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日</a:t>
            </a:r>
          </a:p>
          <a:p>
            <a:pPr defTabSz="914400">
              <a:lnSpc>
                <a:spcPct val="150000"/>
              </a:lnSpc>
              <a:buClr>
                <a:srgbClr val="000000"/>
              </a:buClr>
              <a:buFont typeface="Arial"/>
              <a:buNone/>
              <a:defRPr/>
            </a:pP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林莉利技師 </a:t>
            </a:r>
            <a:r>
              <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6</a:t>
            </a: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月</a:t>
            </a:r>
            <a:r>
              <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6</a:t>
            </a: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日</a:t>
            </a:r>
          </a:p>
          <a:p>
            <a:pPr defTabSz="914400">
              <a:lnSpc>
                <a:spcPct val="150000"/>
              </a:lnSpc>
              <a:buClr>
                <a:srgbClr val="000000"/>
              </a:buClr>
              <a:buFont typeface="Arial"/>
              <a:buNone/>
              <a:defRPr/>
            </a:pP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石永祺技師 </a:t>
            </a:r>
            <a:r>
              <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6</a:t>
            </a: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月</a:t>
            </a:r>
            <a:r>
              <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6</a:t>
            </a: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日</a:t>
            </a:r>
          </a:p>
          <a:p>
            <a:pPr defTabSz="914400">
              <a:lnSpc>
                <a:spcPct val="150000"/>
              </a:lnSpc>
              <a:buClr>
                <a:srgbClr val="000000"/>
              </a:buClr>
              <a:buFont typeface="Arial"/>
              <a:buNone/>
              <a:defRPr/>
            </a:pP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林志憲技師 </a:t>
            </a:r>
            <a:r>
              <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6</a:t>
            </a: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月</a:t>
            </a:r>
            <a:r>
              <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6</a:t>
            </a: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日</a:t>
            </a:r>
          </a:p>
          <a:p>
            <a:pPr defTabSz="914400">
              <a:lnSpc>
                <a:spcPct val="150000"/>
              </a:lnSpc>
              <a:buClr>
                <a:srgbClr val="000000"/>
              </a:buClr>
              <a:buFont typeface="Arial"/>
              <a:buNone/>
              <a:defRPr/>
            </a:pP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鄒岳展技師 </a:t>
            </a:r>
            <a:r>
              <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6</a:t>
            </a: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月</a:t>
            </a:r>
            <a:r>
              <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7</a:t>
            </a: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日</a:t>
            </a:r>
          </a:p>
          <a:p>
            <a:pPr defTabSz="914400">
              <a:lnSpc>
                <a:spcPct val="150000"/>
              </a:lnSpc>
              <a:buClr>
                <a:srgbClr val="000000"/>
              </a:buClr>
              <a:buFont typeface="Arial"/>
              <a:buNone/>
              <a:defRPr/>
            </a:pP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王士章技師 </a:t>
            </a:r>
            <a:r>
              <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6</a:t>
            </a: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月</a:t>
            </a:r>
            <a:r>
              <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8</a:t>
            </a: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日</a:t>
            </a:r>
          </a:p>
          <a:p>
            <a:pPr defTabSz="914400">
              <a:lnSpc>
                <a:spcPct val="150000"/>
              </a:lnSpc>
              <a:buClr>
                <a:srgbClr val="000000"/>
              </a:buClr>
              <a:buFont typeface="Arial"/>
              <a:buNone/>
              <a:defRPr/>
            </a:pP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賴奎㯣技師 </a:t>
            </a:r>
            <a:r>
              <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6</a:t>
            </a: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月</a:t>
            </a:r>
            <a:r>
              <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11</a:t>
            </a: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日</a:t>
            </a:r>
          </a:p>
          <a:p>
            <a:pPr defTabSz="914400">
              <a:lnSpc>
                <a:spcPct val="150000"/>
              </a:lnSpc>
              <a:buClr>
                <a:srgbClr val="000000"/>
              </a:buClr>
              <a:buFont typeface="Arial"/>
              <a:buNone/>
              <a:defRPr/>
            </a:pP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賴至中技師 </a:t>
            </a:r>
            <a:r>
              <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6</a:t>
            </a: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月</a:t>
            </a:r>
            <a:r>
              <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11</a:t>
            </a: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日</a:t>
            </a:r>
          </a:p>
          <a:p>
            <a:pPr defTabSz="914400">
              <a:lnSpc>
                <a:spcPct val="150000"/>
              </a:lnSpc>
              <a:buClr>
                <a:srgbClr val="000000"/>
              </a:buClr>
              <a:buFont typeface="Arial"/>
              <a:buNone/>
              <a:defRPr/>
            </a:pP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巫建達技師 </a:t>
            </a:r>
            <a:r>
              <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6</a:t>
            </a: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月</a:t>
            </a:r>
            <a:r>
              <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12</a:t>
            </a: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日</a:t>
            </a:r>
            <a:endPar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endParaRPr>
          </a:p>
          <a:p>
            <a:pPr defTabSz="914400">
              <a:lnSpc>
                <a:spcPct val="150000"/>
              </a:lnSpc>
              <a:buClr>
                <a:srgbClr val="000000"/>
              </a:buClr>
              <a:defRPr/>
            </a:pP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廖哲緯技師 </a:t>
            </a:r>
            <a:r>
              <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6</a:t>
            </a: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月</a:t>
            </a:r>
            <a:r>
              <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12</a:t>
            </a: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日</a:t>
            </a:r>
            <a:endPar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endParaRPr>
          </a:p>
          <a:p>
            <a:pPr defTabSz="914400">
              <a:lnSpc>
                <a:spcPct val="150000"/>
              </a:lnSpc>
              <a:buClr>
                <a:srgbClr val="000000"/>
              </a:buClr>
              <a:defRPr/>
            </a:pP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陳在中技師 </a:t>
            </a:r>
            <a:r>
              <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6</a:t>
            </a: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月</a:t>
            </a:r>
            <a:r>
              <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13</a:t>
            </a: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日</a:t>
            </a:r>
          </a:p>
          <a:p>
            <a:pPr defTabSz="914400">
              <a:lnSpc>
                <a:spcPct val="150000"/>
              </a:lnSpc>
              <a:buClr>
                <a:srgbClr val="000000"/>
              </a:buClr>
              <a:defRPr/>
            </a:pPr>
            <a:endPar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endParaRPr>
          </a:p>
          <a:p>
            <a:pPr defTabSz="914400">
              <a:lnSpc>
                <a:spcPct val="150000"/>
              </a:lnSpc>
              <a:buClr>
                <a:srgbClr val="000000"/>
              </a:buClr>
              <a:buFont typeface="Arial"/>
              <a:buNone/>
              <a:defRPr/>
            </a:pPr>
            <a:endParaRPr lang="zh-TW" altLang="en-US" sz="2000" b="1" kern="0" dirty="0">
              <a:solidFill>
                <a:srgbClr val="000000">
                  <a:lumMod val="65000"/>
                  <a:lumOff val="35000"/>
                </a:srgbClr>
              </a:solidFill>
              <a:latin typeface="Arial"/>
              <a:cs typeface="Arial"/>
              <a:sym typeface="Arial"/>
            </a:endParaRPr>
          </a:p>
        </p:txBody>
      </p:sp>
      <p:sp>
        <p:nvSpPr>
          <p:cNvPr id="13" name="文字方塊 12">
            <a:extLst>
              <a:ext uri="{FF2B5EF4-FFF2-40B4-BE49-F238E27FC236}">
                <a16:creationId xmlns:a16="http://schemas.microsoft.com/office/drawing/2014/main" id="{E5C116A0-41B7-C11B-D015-CB3BF09DE070}"/>
              </a:ext>
            </a:extLst>
          </p:cNvPr>
          <p:cNvSpPr txBox="1"/>
          <p:nvPr/>
        </p:nvSpPr>
        <p:spPr>
          <a:xfrm>
            <a:off x="4067544" y="2188413"/>
            <a:ext cx="2998043" cy="5114092"/>
          </a:xfrm>
          <a:prstGeom prst="rect">
            <a:avLst/>
          </a:prstGeom>
          <a:noFill/>
        </p:spPr>
        <p:txBody>
          <a:bodyPr wrap="square">
            <a:spAutoFit/>
          </a:bodyPr>
          <a:lstStyle/>
          <a:p>
            <a:pPr defTabSz="914400">
              <a:lnSpc>
                <a:spcPct val="150000"/>
              </a:lnSpc>
              <a:buClr>
                <a:srgbClr val="000000"/>
              </a:buClr>
              <a:buFont typeface="Arial"/>
              <a:buNone/>
              <a:defRPr/>
            </a:pP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李準勝技師 </a:t>
            </a:r>
            <a:r>
              <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6</a:t>
            </a: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月</a:t>
            </a:r>
            <a:r>
              <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17</a:t>
            </a: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日</a:t>
            </a:r>
          </a:p>
          <a:p>
            <a:pPr defTabSz="914400">
              <a:lnSpc>
                <a:spcPct val="150000"/>
              </a:lnSpc>
              <a:buClr>
                <a:srgbClr val="000000"/>
              </a:buClr>
              <a:buFont typeface="Arial"/>
              <a:buNone/>
              <a:defRPr/>
            </a:pP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童文麟技師 </a:t>
            </a:r>
            <a:r>
              <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6</a:t>
            </a: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月</a:t>
            </a:r>
            <a:r>
              <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20</a:t>
            </a: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日</a:t>
            </a:r>
          </a:p>
          <a:p>
            <a:pPr defTabSz="914400">
              <a:lnSpc>
                <a:spcPct val="150000"/>
              </a:lnSpc>
              <a:buClr>
                <a:srgbClr val="000000"/>
              </a:buClr>
              <a:buFont typeface="Arial"/>
              <a:buNone/>
              <a:defRPr/>
            </a:pP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陳雨軒技師 </a:t>
            </a:r>
            <a:r>
              <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6</a:t>
            </a: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月</a:t>
            </a:r>
            <a:r>
              <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22</a:t>
            </a: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日</a:t>
            </a:r>
          </a:p>
          <a:p>
            <a:pPr defTabSz="914400">
              <a:lnSpc>
                <a:spcPct val="150000"/>
              </a:lnSpc>
              <a:buClr>
                <a:srgbClr val="000000"/>
              </a:buClr>
              <a:buFont typeface="Arial"/>
              <a:buNone/>
              <a:defRPr/>
            </a:pP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莊治宗技師 </a:t>
            </a:r>
            <a:r>
              <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6</a:t>
            </a: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月</a:t>
            </a:r>
            <a:r>
              <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23</a:t>
            </a: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日</a:t>
            </a:r>
          </a:p>
          <a:p>
            <a:pPr defTabSz="914400">
              <a:lnSpc>
                <a:spcPct val="150000"/>
              </a:lnSpc>
              <a:buClr>
                <a:srgbClr val="000000"/>
              </a:buClr>
              <a:buFont typeface="Arial"/>
              <a:buNone/>
              <a:defRPr/>
            </a:pP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黃鉑翔技師 </a:t>
            </a:r>
            <a:r>
              <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6</a:t>
            </a: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月</a:t>
            </a:r>
            <a:r>
              <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23</a:t>
            </a: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日</a:t>
            </a:r>
          </a:p>
          <a:p>
            <a:pPr defTabSz="914400">
              <a:lnSpc>
                <a:spcPct val="150000"/>
              </a:lnSpc>
              <a:buClr>
                <a:srgbClr val="000000"/>
              </a:buClr>
              <a:buFont typeface="Arial"/>
              <a:buNone/>
              <a:defRPr/>
            </a:pP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彭晧銑技師 </a:t>
            </a:r>
            <a:r>
              <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6</a:t>
            </a: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月</a:t>
            </a:r>
            <a:r>
              <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23</a:t>
            </a: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日</a:t>
            </a:r>
          </a:p>
          <a:p>
            <a:pPr defTabSz="914400">
              <a:lnSpc>
                <a:spcPct val="150000"/>
              </a:lnSpc>
              <a:buClr>
                <a:srgbClr val="000000"/>
              </a:buClr>
              <a:buFont typeface="Arial"/>
              <a:buNone/>
              <a:defRPr/>
            </a:pP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王柏程技師 </a:t>
            </a:r>
            <a:r>
              <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6</a:t>
            </a: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月</a:t>
            </a:r>
            <a:r>
              <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26</a:t>
            </a: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日</a:t>
            </a:r>
          </a:p>
          <a:p>
            <a:pPr defTabSz="914400">
              <a:lnSpc>
                <a:spcPct val="150000"/>
              </a:lnSpc>
              <a:buClr>
                <a:srgbClr val="000000"/>
              </a:buClr>
              <a:buFont typeface="Arial"/>
              <a:buNone/>
              <a:defRPr/>
            </a:pP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陳智暉技師 </a:t>
            </a:r>
            <a:r>
              <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6</a:t>
            </a: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月</a:t>
            </a:r>
            <a:r>
              <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27</a:t>
            </a: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日</a:t>
            </a:r>
            <a:endPar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endParaRPr>
          </a:p>
          <a:p>
            <a:pPr defTabSz="914400">
              <a:lnSpc>
                <a:spcPct val="150000"/>
              </a:lnSpc>
              <a:buClr>
                <a:srgbClr val="000000"/>
              </a:buClr>
              <a:buFont typeface="Arial"/>
              <a:buNone/>
              <a:defRPr/>
            </a:pP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賴信義技師 </a:t>
            </a:r>
            <a:r>
              <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6</a:t>
            </a: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月</a:t>
            </a:r>
            <a:r>
              <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27</a:t>
            </a: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日</a:t>
            </a:r>
          </a:p>
          <a:p>
            <a:pPr defTabSz="914400">
              <a:lnSpc>
                <a:spcPct val="150000"/>
              </a:lnSpc>
              <a:buClr>
                <a:srgbClr val="000000"/>
              </a:buClr>
              <a:buFont typeface="Arial"/>
              <a:buNone/>
              <a:defRPr/>
            </a:pP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黃志彰技師 </a:t>
            </a:r>
            <a:r>
              <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6</a:t>
            </a: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月</a:t>
            </a:r>
            <a:r>
              <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28</a:t>
            </a: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日</a:t>
            </a:r>
          </a:p>
          <a:p>
            <a:pPr defTabSz="914400">
              <a:lnSpc>
                <a:spcPct val="150000"/>
              </a:lnSpc>
              <a:buClr>
                <a:srgbClr val="000000"/>
              </a:buClr>
              <a:buFont typeface="Arial"/>
              <a:buNone/>
              <a:defRPr/>
            </a:pP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褚雲瀚技師 </a:t>
            </a:r>
            <a:r>
              <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6</a:t>
            </a: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月</a:t>
            </a:r>
            <a:r>
              <a:rPr lang="en-US" altLang="zh-TW"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30</a:t>
            </a:r>
            <a:r>
              <a:rPr lang="zh-TW" altLang="en-US" sz="2000" b="1" dirty="0">
                <a:solidFill>
                  <a:srgbClr val="000000">
                    <a:lumMod val="65000"/>
                    <a:lumOff val="35000"/>
                  </a:srgbClr>
                </a:solidFill>
                <a:latin typeface="微軟正黑體" panose="020B0604030504040204" pitchFamily="34" charset="-120"/>
                <a:ea typeface="微軟正黑體" panose="020B0604030504040204" pitchFamily="34" charset="-120"/>
                <a:cs typeface="Arial"/>
                <a:sym typeface="Arial"/>
              </a:rPr>
              <a:t>日</a:t>
            </a:r>
          </a:p>
        </p:txBody>
      </p:sp>
    </p:spTree>
    <p:extLst>
      <p:ext uri="{BB962C8B-B14F-4D97-AF65-F5344CB8AC3E}">
        <p14:creationId xmlns:p14="http://schemas.microsoft.com/office/powerpoint/2010/main" val="1610416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頁尾版面配置區 10">
            <a:extLst>
              <a:ext uri="{FF2B5EF4-FFF2-40B4-BE49-F238E27FC236}">
                <a16:creationId xmlns:a16="http://schemas.microsoft.com/office/drawing/2014/main" id="{04721619-5999-A2C9-BFD8-9D217E7521BE}"/>
              </a:ext>
            </a:extLst>
          </p:cNvPr>
          <p:cNvSpPr>
            <a:spLocks noGrp="1"/>
          </p:cNvSpPr>
          <p:nvPr>
            <p:ph type="ftr" sz="quarter" idx="11"/>
          </p:nvPr>
        </p:nvSpPr>
        <p:spPr>
          <a:xfrm>
            <a:off x="7165007" y="9811196"/>
            <a:ext cx="2772463" cy="569325"/>
          </a:xfrm>
        </p:spPr>
        <p:txBody>
          <a:bodyPr/>
          <a:lstStyle/>
          <a:p>
            <a:r>
              <a:rPr kumimoji="0" lang="en-US" altLang="zh-TW" sz="1800" dirty="0"/>
              <a:t>2</a:t>
            </a:r>
            <a:endParaRPr kumimoji="0" lang="en-US" sz="1800" dirty="0"/>
          </a:p>
        </p:txBody>
      </p:sp>
      <p:sp>
        <p:nvSpPr>
          <p:cNvPr id="2" name="文字方塊 1">
            <a:extLst>
              <a:ext uri="{FF2B5EF4-FFF2-40B4-BE49-F238E27FC236}">
                <a16:creationId xmlns:a16="http://schemas.microsoft.com/office/drawing/2014/main" id="{06949C9A-09EA-79ED-ECD8-920DE17FFA91}"/>
              </a:ext>
            </a:extLst>
          </p:cNvPr>
          <p:cNvSpPr txBox="1"/>
          <p:nvPr/>
        </p:nvSpPr>
        <p:spPr>
          <a:xfrm>
            <a:off x="680922" y="1602284"/>
            <a:ext cx="6201005" cy="6269793"/>
          </a:xfrm>
          <a:prstGeom prst="rect">
            <a:avLst/>
          </a:prstGeom>
          <a:noFill/>
        </p:spPr>
        <p:txBody>
          <a:bodyPr wrap="square" rtlCol="0">
            <a:spAutoFit/>
          </a:bodyPr>
          <a:lstStyle/>
          <a:p>
            <a:pPr indent="457200" algn="just">
              <a:lnSpc>
                <a:spcPts val="2200"/>
              </a:lnSpc>
            </a:pPr>
            <a:r>
              <a:rPr lang="zh-TW" altLang="en-US" sz="1400" dirty="0">
                <a:latin typeface="微軟正黑體" panose="020B0604030504040204" pitchFamily="34" charset="-120"/>
                <a:ea typeface="微軟正黑體" panose="020B0604030504040204" pitchFamily="34" charset="-120"/>
              </a:rPr>
              <a:t>另外，濟部中央地質調查所從</a:t>
            </a:r>
            <a:r>
              <a:rPr lang="en-US" altLang="zh-TW" sz="1400" dirty="0">
                <a:latin typeface="微軟正黑體" panose="020B0604030504040204" pitchFamily="34" charset="-120"/>
                <a:ea typeface="微軟正黑體" panose="020B0604030504040204" pitchFamily="34" charset="-120"/>
              </a:rPr>
              <a:t>2012</a:t>
            </a:r>
            <a:r>
              <a:rPr lang="zh-TW" altLang="en-US" sz="1400" dirty="0">
                <a:latin typeface="微軟正黑體" panose="020B0604030504040204" pitchFamily="34" charset="-120"/>
                <a:ea typeface="微軟正黑體" panose="020B0604030504040204" pitchFamily="34" charset="-120"/>
              </a:rPr>
              <a:t>年起分年分區出版「創意地質旅遊」刊物，</a:t>
            </a:r>
            <a:r>
              <a:rPr lang="en-US" altLang="zh-TW" sz="1400" dirty="0">
                <a:latin typeface="微軟正黑體" panose="020B0604030504040204" pitchFamily="34" charset="-120"/>
                <a:ea typeface="微軟正黑體" panose="020B0604030504040204" pitchFamily="34" charset="-120"/>
              </a:rPr>
              <a:t>10</a:t>
            </a:r>
            <a:r>
              <a:rPr lang="zh-TW" altLang="en-US" sz="1400" dirty="0">
                <a:latin typeface="微軟正黑體" panose="020B0604030504040204" pitchFamily="34" charset="-120"/>
                <a:ea typeface="微軟正黑體" panose="020B0604030504040204" pitchFamily="34" charset="-120"/>
              </a:rPr>
              <a:t>年來召集數十位專家依序整理出北北基</a:t>
            </a:r>
            <a:r>
              <a:rPr lang="en-US" altLang="zh-TW" sz="1400" dirty="0">
                <a:latin typeface="微軟正黑體" panose="020B0604030504040204" pitchFamily="34" charset="-120"/>
                <a:ea typeface="微軟正黑體" panose="020B0604030504040204" pitchFamily="34" charset="-120"/>
              </a:rPr>
              <a:t>12</a:t>
            </a:r>
            <a:r>
              <a:rPr lang="zh-TW" altLang="en-US" sz="1400" dirty="0">
                <a:latin typeface="微軟正黑體" panose="020B0604030504040204" pitchFamily="34" charset="-120"/>
                <a:ea typeface="微軟正黑體" panose="020B0604030504040204" pitchFamily="34" charset="-120"/>
              </a:rPr>
              <a:t>條、中彰投</a:t>
            </a:r>
            <a:r>
              <a:rPr lang="en-US" altLang="zh-TW" sz="1400" dirty="0">
                <a:latin typeface="微軟正黑體" panose="020B0604030504040204" pitchFamily="34" charset="-120"/>
                <a:ea typeface="微軟正黑體" panose="020B0604030504040204" pitchFamily="34" charset="-120"/>
              </a:rPr>
              <a:t>6</a:t>
            </a:r>
            <a:r>
              <a:rPr lang="zh-TW" altLang="en-US" sz="1400" dirty="0">
                <a:latin typeface="微軟正黑體" panose="020B0604030504040204" pitchFamily="34" charset="-120"/>
                <a:ea typeface="微軟正黑體" panose="020B0604030504040204" pitchFamily="34" charset="-120"/>
              </a:rPr>
              <a:t>條、花東</a:t>
            </a:r>
            <a:r>
              <a:rPr lang="en-US" altLang="zh-TW" sz="1400" dirty="0">
                <a:latin typeface="微軟正黑體" panose="020B0604030504040204" pitchFamily="34" charset="-120"/>
                <a:ea typeface="微軟正黑體" panose="020B0604030504040204" pitchFamily="34" charset="-120"/>
              </a:rPr>
              <a:t>10</a:t>
            </a:r>
            <a:r>
              <a:rPr lang="zh-TW" altLang="en-US" sz="1400" dirty="0">
                <a:latin typeface="微軟正黑體" panose="020B0604030504040204" pitchFamily="34" charset="-120"/>
                <a:ea typeface="微軟正黑體" panose="020B0604030504040204" pitchFamily="34" charset="-120"/>
              </a:rPr>
              <a:t>條、恆春半島</a:t>
            </a:r>
            <a:r>
              <a:rPr lang="en-US" altLang="zh-TW" sz="1400" dirty="0">
                <a:latin typeface="微軟正黑體" panose="020B0604030504040204" pitchFamily="34" charset="-120"/>
                <a:ea typeface="微軟正黑體" panose="020B0604030504040204" pitchFamily="34" charset="-120"/>
              </a:rPr>
              <a:t>7</a:t>
            </a:r>
            <a:r>
              <a:rPr lang="zh-TW" altLang="en-US" sz="1400" dirty="0">
                <a:latin typeface="微軟正黑體" panose="020B0604030504040204" pitchFamily="34" charset="-120"/>
                <a:ea typeface="微軟正黑體" panose="020B0604030504040204" pitchFamily="34" charset="-120"/>
              </a:rPr>
              <a:t>條、高屏</a:t>
            </a:r>
            <a:r>
              <a:rPr lang="en-US" altLang="zh-TW" sz="1400" dirty="0">
                <a:latin typeface="微軟正黑體" panose="020B0604030504040204" pitchFamily="34" charset="-120"/>
                <a:ea typeface="微軟正黑體" panose="020B0604030504040204" pitchFamily="34" charset="-120"/>
              </a:rPr>
              <a:t>9</a:t>
            </a:r>
            <a:r>
              <a:rPr lang="zh-TW" altLang="en-US" sz="1400" dirty="0">
                <a:latin typeface="微軟正黑體" panose="020B0604030504040204" pitchFamily="34" charset="-120"/>
                <a:ea typeface="微軟正黑體" panose="020B0604030504040204" pitchFamily="34" charset="-120"/>
              </a:rPr>
              <a:t>條、雲嘉南</a:t>
            </a:r>
            <a:r>
              <a:rPr lang="en-US" altLang="zh-TW" sz="1400" dirty="0">
                <a:latin typeface="微軟正黑體" panose="020B0604030504040204" pitchFamily="34" charset="-120"/>
                <a:ea typeface="微軟正黑體" panose="020B0604030504040204" pitchFamily="34" charset="-120"/>
              </a:rPr>
              <a:t>11</a:t>
            </a:r>
            <a:r>
              <a:rPr lang="zh-TW" altLang="en-US" sz="1400" dirty="0">
                <a:latin typeface="微軟正黑體" panose="020B0604030504040204" pitchFamily="34" charset="-120"/>
                <a:ea typeface="微軟正黑體" panose="020B0604030504040204" pitchFamily="34" charset="-120"/>
              </a:rPr>
              <a:t>條、桃竹苗</a:t>
            </a:r>
            <a:r>
              <a:rPr lang="en-US" altLang="zh-TW" sz="1400" dirty="0">
                <a:latin typeface="微軟正黑體" panose="020B0604030504040204" pitchFamily="34" charset="-120"/>
                <a:ea typeface="微軟正黑體" panose="020B0604030504040204" pitchFamily="34" charset="-120"/>
              </a:rPr>
              <a:t>10</a:t>
            </a:r>
            <a:r>
              <a:rPr lang="zh-TW" altLang="en-US" sz="1400" dirty="0">
                <a:latin typeface="微軟正黑體" panose="020B0604030504040204" pitchFamily="34" charset="-120"/>
                <a:ea typeface="微軟正黑體" panose="020B0604030504040204" pitchFamily="34" charset="-120"/>
              </a:rPr>
              <a:t>條，加上離島地區至少百條路線、數百個景點，以簡單而生動的文字和圖片寫出來，內容有地質私房景點，以及著名的名勝與名產，各地區又依閱眾需求採不同型式出刊，例如像</a:t>
            </a:r>
            <a:r>
              <a:rPr lang="en-US" altLang="zh-TW" sz="1400" dirty="0">
                <a:latin typeface="微軟正黑體" panose="020B0604030504040204" pitchFamily="34" charset="-120"/>
                <a:ea typeface="微軟正黑體" panose="020B0604030504040204" pitchFamily="34" charset="-120"/>
              </a:rPr>
              <a:t>2021</a:t>
            </a:r>
            <a:r>
              <a:rPr lang="zh-TW" altLang="en-US" sz="1400" dirty="0">
                <a:latin typeface="微軟正黑體" panose="020B0604030504040204" pitchFamily="34" charset="-120"/>
                <a:ea typeface="微軟正黑體" panose="020B0604030504040204" pitchFamily="34" charset="-120"/>
              </a:rPr>
              <a:t>年</a:t>
            </a:r>
            <a:r>
              <a:rPr lang="en-US" altLang="zh-TW" sz="1400" dirty="0">
                <a:latin typeface="微軟正黑體" panose="020B0604030504040204" pitchFamily="34" charset="-120"/>
                <a:ea typeface="微軟正黑體" panose="020B0604030504040204" pitchFamily="34" charset="-120"/>
              </a:rPr>
              <a:t>12</a:t>
            </a:r>
            <a:r>
              <a:rPr lang="zh-TW" altLang="en-US" sz="1400" dirty="0">
                <a:latin typeface="微軟正黑體" panose="020B0604030504040204" pitchFamily="34" charset="-120"/>
                <a:ea typeface="微軟正黑體" panose="020B0604030504040204" pitchFamily="34" charset="-120"/>
              </a:rPr>
              <a:t>月最新完成的桃竹苗地區專家勘查的</a:t>
            </a:r>
            <a:r>
              <a:rPr lang="en-US" altLang="zh-TW" sz="1400" dirty="0">
                <a:latin typeface="微軟正黑體" panose="020B0604030504040204" pitchFamily="34" charset="-120"/>
                <a:ea typeface="微軟正黑體" panose="020B0604030504040204" pitchFamily="34" charset="-120"/>
              </a:rPr>
              <a:t>10</a:t>
            </a:r>
            <a:r>
              <a:rPr lang="zh-TW" altLang="en-US" sz="1400" dirty="0">
                <a:latin typeface="微軟正黑體" panose="020B0604030504040204" pitchFamily="34" charset="-120"/>
                <a:ea typeface="微軟正黑體" panose="020B0604030504040204" pitchFamily="34" charset="-120"/>
              </a:rPr>
              <a:t>條路線，為方便民眾安排行程，便歸納為臺地地質、海岸地質、河階地質、山水地質、山區地質及能源地質等</a:t>
            </a:r>
            <a:r>
              <a:rPr lang="en-US" altLang="zh-TW" sz="1400" dirty="0">
                <a:latin typeface="微軟正黑體" panose="020B0604030504040204" pitchFamily="34" charset="-120"/>
                <a:ea typeface="微軟正黑體" panose="020B0604030504040204" pitchFamily="34" charset="-120"/>
              </a:rPr>
              <a:t>6</a:t>
            </a:r>
            <a:r>
              <a:rPr lang="zh-TW" altLang="en-US" sz="1400" dirty="0">
                <a:latin typeface="微軟正黑體" panose="020B0604030504040204" pitchFamily="34" charset="-120"/>
                <a:ea typeface="微軟正黑體" panose="020B0604030504040204" pitchFamily="34" charset="-120"/>
              </a:rPr>
              <a:t>種主題。以上所舉的三個例子，就是水土保持及地質相關單位，加上有創意綜合性的規劃 讓政府投資的許多工作，產生更大的效益，都是值得相當的肯定的。</a:t>
            </a:r>
            <a:endParaRPr lang="en-US" altLang="zh-TW" sz="1400" dirty="0">
              <a:latin typeface="微軟正黑體" panose="020B0604030504040204" pitchFamily="34" charset="-120"/>
              <a:ea typeface="微軟正黑體" panose="020B0604030504040204" pitchFamily="34" charset="-120"/>
            </a:endParaRPr>
          </a:p>
          <a:p>
            <a:pPr indent="457200" algn="just">
              <a:lnSpc>
                <a:spcPts val="2200"/>
              </a:lnSpc>
            </a:pPr>
            <a:endParaRPr lang="en-US" altLang="zh-TW" sz="1400" dirty="0">
              <a:latin typeface="微軟正黑體" panose="020B0604030504040204" pitchFamily="34" charset="-120"/>
              <a:ea typeface="微軟正黑體" panose="020B0604030504040204" pitchFamily="34" charset="-120"/>
            </a:endParaRPr>
          </a:p>
          <a:p>
            <a:pPr indent="457200" algn="just">
              <a:lnSpc>
                <a:spcPts val="2200"/>
              </a:lnSpc>
            </a:pPr>
            <a:r>
              <a:rPr lang="zh-TW" altLang="en-US" sz="1400" dirty="0">
                <a:latin typeface="微軟正黑體" panose="020B0604030504040204" pitchFamily="34" charset="-120"/>
                <a:ea typeface="微軟正黑體" panose="020B0604030504040204" pitchFamily="34" charset="-120"/>
              </a:rPr>
              <a:t>而實際進行工程設計或地質調查的水土保持相關專業技師，能扮演什麼樣的角色呢！？本文作者依據多年來的工作經驗，建議可以結合，水保戶外教室、生態保育、科普教育、社區發展及觀光旅遊等五個面向，再藉由安排參訪優良或得獎的工程案例 ，配合政府相關政策，來進行水保旅遊，加值水保業務相關的工作，包含有：</a:t>
            </a:r>
            <a:endParaRPr lang="en-US" altLang="zh-TW" sz="1400" dirty="0">
              <a:latin typeface="微軟正黑體" panose="020B0604030504040204" pitchFamily="34" charset="-120"/>
              <a:ea typeface="微軟正黑體" panose="020B0604030504040204" pitchFamily="34" charset="-120"/>
            </a:endParaRPr>
          </a:p>
          <a:p>
            <a:pPr indent="457200" algn="just">
              <a:lnSpc>
                <a:spcPts val="2200"/>
              </a:lnSpc>
            </a:pPr>
            <a:endParaRPr lang="zh-TW" altLang="en-US" sz="1400" dirty="0">
              <a:latin typeface="微軟正黑體" panose="020B0604030504040204" pitchFamily="34" charset="-120"/>
              <a:ea typeface="微軟正黑體" panose="020B0604030504040204" pitchFamily="34" charset="-120"/>
            </a:endParaRPr>
          </a:p>
          <a:p>
            <a:pPr indent="457200" algn="just">
              <a:lnSpc>
                <a:spcPts val="2200"/>
              </a:lnSpc>
            </a:pPr>
            <a:r>
              <a:rPr lang="en-US" altLang="zh-TW" sz="1400" dirty="0">
                <a:latin typeface="微軟正黑體" panose="020B0604030504040204" pitchFamily="34" charset="-120"/>
                <a:ea typeface="微軟正黑體" panose="020B0604030504040204" pitchFamily="34" charset="-120"/>
              </a:rPr>
              <a:t>1.</a:t>
            </a:r>
            <a:r>
              <a:rPr lang="zh-TW" altLang="en-US" sz="1400" dirty="0">
                <a:latin typeface="微軟正黑體" panose="020B0604030504040204" pitchFamily="34" charset="-120"/>
                <a:ea typeface="微軟正黑體" panose="020B0604030504040204" pitchFamily="34" charset="-120"/>
              </a:rPr>
              <a:t>進行工程設計的多元化 納入更多元的專業技術</a:t>
            </a:r>
          </a:p>
          <a:p>
            <a:pPr indent="457200" algn="just">
              <a:lnSpc>
                <a:spcPts val="2200"/>
              </a:lnSpc>
            </a:pPr>
            <a:r>
              <a:rPr lang="en-US" altLang="zh-TW" sz="1400" dirty="0">
                <a:latin typeface="微軟正黑體" panose="020B0604030504040204" pitchFamily="34" charset="-120"/>
                <a:ea typeface="微軟正黑體" panose="020B0604030504040204" pitchFamily="34" charset="-120"/>
              </a:rPr>
              <a:t>2.</a:t>
            </a:r>
            <a:r>
              <a:rPr lang="zh-TW" altLang="en-US" sz="1400" dirty="0">
                <a:latin typeface="微軟正黑體" panose="020B0604030504040204" pitchFamily="34" charset="-120"/>
                <a:ea typeface="微軟正黑體" panose="020B0604030504040204" pitchFamily="34" charset="-120"/>
              </a:rPr>
              <a:t>擔任工程景點的解說導覽</a:t>
            </a:r>
          </a:p>
          <a:p>
            <a:pPr indent="457200" algn="just">
              <a:lnSpc>
                <a:spcPts val="2200"/>
              </a:lnSpc>
            </a:pPr>
            <a:r>
              <a:rPr lang="en-US" altLang="zh-TW" sz="1400" dirty="0">
                <a:latin typeface="微軟正黑體" panose="020B0604030504040204" pitchFamily="34" charset="-120"/>
                <a:ea typeface="微軟正黑體" panose="020B0604030504040204" pitchFamily="34" charset="-120"/>
              </a:rPr>
              <a:t>3.</a:t>
            </a:r>
            <a:r>
              <a:rPr lang="zh-TW" altLang="en-US" sz="1400" dirty="0">
                <a:latin typeface="微軟正黑體" panose="020B0604030504040204" pitchFamily="34" charset="-120"/>
                <a:ea typeface="微軟正黑體" panose="020B0604030504040204" pitchFamily="34" charset="-120"/>
              </a:rPr>
              <a:t>建議水保旅遊行程及</a:t>
            </a:r>
          </a:p>
          <a:p>
            <a:pPr indent="457200" algn="just">
              <a:lnSpc>
                <a:spcPts val="2200"/>
              </a:lnSpc>
            </a:pPr>
            <a:r>
              <a:rPr lang="en-US" altLang="zh-TW" sz="1400" dirty="0">
                <a:latin typeface="微軟正黑體" panose="020B0604030504040204" pitchFamily="34" charset="-120"/>
                <a:ea typeface="微軟正黑體" panose="020B0604030504040204" pitchFamily="34" charset="-120"/>
              </a:rPr>
              <a:t>4.</a:t>
            </a:r>
            <a:r>
              <a:rPr lang="zh-TW" altLang="en-US" sz="1400" dirty="0">
                <a:latin typeface="微軟正黑體" panose="020B0604030504040204" pitchFamily="34" charset="-120"/>
                <a:ea typeface="微軟正黑體" panose="020B0604030504040204" pitchFamily="34" charset="-120"/>
              </a:rPr>
              <a:t>建立水保工程景點資料庫等等</a:t>
            </a:r>
            <a:endParaRPr lang="en-US" altLang="zh-TW" sz="1400" dirty="0">
              <a:latin typeface="微軟正黑體" panose="020B0604030504040204" pitchFamily="34" charset="-120"/>
              <a:ea typeface="微軟正黑體" panose="020B0604030504040204" pitchFamily="34" charset="-120"/>
            </a:endParaRPr>
          </a:p>
          <a:p>
            <a:pPr indent="457200" algn="just">
              <a:lnSpc>
                <a:spcPts val="2200"/>
              </a:lnSpc>
            </a:pPr>
            <a:endParaRPr lang="en-US" altLang="zh-TW" sz="1400" dirty="0">
              <a:latin typeface="微軟正黑體" panose="020B0604030504040204" pitchFamily="34" charset="-120"/>
              <a:ea typeface="微軟正黑體" panose="020B0604030504040204" pitchFamily="34" charset="-120"/>
            </a:endParaRPr>
          </a:p>
        </p:txBody>
      </p:sp>
      <p:grpSp>
        <p:nvGrpSpPr>
          <p:cNvPr id="5" name="Google Shape;11492;p84">
            <a:extLst>
              <a:ext uri="{FF2B5EF4-FFF2-40B4-BE49-F238E27FC236}">
                <a16:creationId xmlns:a16="http://schemas.microsoft.com/office/drawing/2014/main" id="{FA87D748-79C0-8270-28A4-368BCC25035E}"/>
              </a:ext>
            </a:extLst>
          </p:cNvPr>
          <p:cNvGrpSpPr/>
          <p:nvPr/>
        </p:nvGrpSpPr>
        <p:grpSpPr>
          <a:xfrm>
            <a:off x="0" y="10478627"/>
            <a:ext cx="2162315" cy="62982"/>
            <a:chOff x="4411970" y="2962952"/>
            <a:chExt cx="706544" cy="104212"/>
          </a:xfrm>
          <a:solidFill>
            <a:schemeClr val="accent1">
              <a:lumMod val="20000"/>
              <a:lumOff val="80000"/>
            </a:schemeClr>
          </a:solidFill>
        </p:grpSpPr>
        <p:sp>
          <p:nvSpPr>
            <p:cNvPr id="12" name="Google Shape;11493;p84">
              <a:extLst>
                <a:ext uri="{FF2B5EF4-FFF2-40B4-BE49-F238E27FC236}">
                  <a16:creationId xmlns:a16="http://schemas.microsoft.com/office/drawing/2014/main" id="{6E49E527-4E29-53AC-2321-D575CCCE9CE6}"/>
                </a:ext>
              </a:extLst>
            </p:cNvPr>
            <p:cNvSpPr/>
            <p:nvPr/>
          </p:nvSpPr>
          <p:spPr>
            <a:xfrm>
              <a:off x="4583864" y="2962952"/>
              <a:ext cx="534651" cy="104077"/>
            </a:xfrm>
            <a:custGeom>
              <a:avLst/>
              <a:gdLst/>
              <a:ahLst/>
              <a:cxnLst/>
              <a:rect l="l" t="t" r="r" b="b"/>
              <a:pathLst>
                <a:path w="11841" h="2305" extrusionOk="0">
                  <a:moveTo>
                    <a:pt x="1155" y="0"/>
                  </a:moveTo>
                  <a:lnTo>
                    <a:pt x="0" y="2304"/>
                  </a:lnTo>
                  <a:lnTo>
                    <a:pt x="11410" y="2304"/>
                  </a:lnTo>
                  <a:lnTo>
                    <a:pt x="11840" y="1153"/>
                  </a:lnTo>
                  <a:lnTo>
                    <a:pt x="11410" y="0"/>
                  </a:lnTo>
                  <a:close/>
                </a:path>
              </a:pathLst>
            </a:custGeom>
            <a:grpFill/>
            <a:ln>
              <a:noFill/>
            </a:ln>
          </p:spPr>
          <p:txBody>
            <a:bodyPr spcFirstLastPara="1" wrap="square" lIns="75600" tIns="75600" rIns="75600" bIns="75600" anchor="ctr" anchorCtr="0">
              <a:noAutofit/>
            </a:bodyPr>
            <a:lstStyle/>
            <a:p>
              <a:endParaRPr sz="1158"/>
            </a:p>
          </p:txBody>
        </p:sp>
        <p:sp>
          <p:nvSpPr>
            <p:cNvPr id="13" name="Google Shape;11494;p84">
              <a:extLst>
                <a:ext uri="{FF2B5EF4-FFF2-40B4-BE49-F238E27FC236}">
                  <a16:creationId xmlns:a16="http://schemas.microsoft.com/office/drawing/2014/main" id="{00830EA2-3675-309B-1B5C-E3FBFE6FB1C1}"/>
                </a:ext>
              </a:extLst>
            </p:cNvPr>
            <p:cNvSpPr/>
            <p:nvPr/>
          </p:nvSpPr>
          <p:spPr>
            <a:xfrm>
              <a:off x="4411970" y="2963088"/>
              <a:ext cx="124124" cy="104077"/>
            </a:xfrm>
            <a:custGeom>
              <a:avLst/>
              <a:gdLst/>
              <a:ahLst/>
              <a:cxnLst/>
              <a:rect l="l" t="t" r="r" b="b"/>
              <a:pathLst>
                <a:path w="2749" h="2305" extrusionOk="0">
                  <a:moveTo>
                    <a:pt x="2749" y="0"/>
                  </a:moveTo>
                  <a:lnTo>
                    <a:pt x="177" y="2"/>
                  </a:lnTo>
                  <a:cubicBezTo>
                    <a:pt x="79" y="2"/>
                    <a:pt x="1" y="79"/>
                    <a:pt x="1" y="176"/>
                  </a:cubicBezTo>
                  <a:lnTo>
                    <a:pt x="1" y="2130"/>
                  </a:lnTo>
                  <a:cubicBezTo>
                    <a:pt x="1" y="2226"/>
                    <a:pt x="79" y="2305"/>
                    <a:pt x="177" y="2305"/>
                  </a:cubicBezTo>
                  <a:lnTo>
                    <a:pt x="1522" y="2305"/>
                  </a:lnTo>
                  <a:lnTo>
                    <a:pt x="2749" y="0"/>
                  </a:lnTo>
                  <a:close/>
                </a:path>
              </a:pathLst>
            </a:custGeom>
            <a:grpFill/>
            <a:ln>
              <a:noFill/>
            </a:ln>
          </p:spPr>
          <p:txBody>
            <a:bodyPr spcFirstLastPara="1" wrap="square" lIns="75600" tIns="75600" rIns="75600" bIns="75600" anchor="ctr" anchorCtr="0">
              <a:noAutofit/>
            </a:bodyPr>
            <a:lstStyle/>
            <a:p>
              <a:endParaRPr sz="1158"/>
            </a:p>
          </p:txBody>
        </p:sp>
        <p:sp>
          <p:nvSpPr>
            <p:cNvPr id="14" name="Google Shape;11495;p84">
              <a:extLst>
                <a:ext uri="{FF2B5EF4-FFF2-40B4-BE49-F238E27FC236}">
                  <a16:creationId xmlns:a16="http://schemas.microsoft.com/office/drawing/2014/main" id="{9263A1CA-5D8E-BB55-E8EF-08A62B6BF81D}"/>
                </a:ext>
              </a:extLst>
            </p:cNvPr>
            <p:cNvSpPr/>
            <p:nvPr/>
          </p:nvSpPr>
          <p:spPr>
            <a:xfrm>
              <a:off x="4496946" y="2963133"/>
              <a:ext cx="79920" cy="104031"/>
            </a:xfrm>
            <a:custGeom>
              <a:avLst/>
              <a:gdLst/>
              <a:ahLst/>
              <a:cxnLst/>
              <a:rect l="l" t="t" r="r" b="b"/>
              <a:pathLst>
                <a:path w="1770" h="2304" extrusionOk="0">
                  <a:moveTo>
                    <a:pt x="1227" y="1"/>
                  </a:moveTo>
                  <a:lnTo>
                    <a:pt x="0" y="2304"/>
                  </a:lnTo>
                  <a:lnTo>
                    <a:pt x="542" y="2304"/>
                  </a:lnTo>
                  <a:lnTo>
                    <a:pt x="1770" y="1"/>
                  </a:lnTo>
                  <a:close/>
                </a:path>
              </a:pathLst>
            </a:custGeom>
            <a:grpFill/>
            <a:ln>
              <a:noFill/>
            </a:ln>
          </p:spPr>
          <p:txBody>
            <a:bodyPr spcFirstLastPara="1" wrap="square" lIns="75600" tIns="75600" rIns="75600" bIns="75600" anchor="ctr" anchorCtr="0">
              <a:noAutofit/>
            </a:bodyPr>
            <a:lstStyle/>
            <a:p>
              <a:endParaRPr sz="1158"/>
            </a:p>
          </p:txBody>
        </p:sp>
        <p:sp>
          <p:nvSpPr>
            <p:cNvPr id="15" name="Google Shape;11496;p84">
              <a:extLst>
                <a:ext uri="{FF2B5EF4-FFF2-40B4-BE49-F238E27FC236}">
                  <a16:creationId xmlns:a16="http://schemas.microsoft.com/office/drawing/2014/main" id="{8C77BDCF-295F-79AD-1A20-47562239369E}"/>
                </a:ext>
              </a:extLst>
            </p:cNvPr>
            <p:cNvSpPr/>
            <p:nvPr/>
          </p:nvSpPr>
          <p:spPr>
            <a:xfrm>
              <a:off x="4537628" y="2963133"/>
              <a:ext cx="79965" cy="104031"/>
            </a:xfrm>
            <a:custGeom>
              <a:avLst/>
              <a:gdLst/>
              <a:ahLst/>
              <a:cxnLst/>
              <a:rect l="l" t="t" r="r" b="b"/>
              <a:pathLst>
                <a:path w="1771" h="2304" extrusionOk="0">
                  <a:moveTo>
                    <a:pt x="1229" y="1"/>
                  </a:moveTo>
                  <a:lnTo>
                    <a:pt x="1" y="2304"/>
                  </a:lnTo>
                  <a:lnTo>
                    <a:pt x="544" y="2304"/>
                  </a:lnTo>
                  <a:lnTo>
                    <a:pt x="1770" y="1"/>
                  </a:lnTo>
                  <a:close/>
                </a:path>
              </a:pathLst>
            </a:custGeom>
            <a:grpFill/>
            <a:ln>
              <a:noFill/>
            </a:ln>
          </p:spPr>
          <p:txBody>
            <a:bodyPr spcFirstLastPara="1" wrap="square" lIns="75600" tIns="75600" rIns="75600" bIns="75600" anchor="ctr" anchorCtr="0">
              <a:noAutofit/>
            </a:bodyPr>
            <a:lstStyle/>
            <a:p>
              <a:endParaRPr sz="1158"/>
            </a:p>
          </p:txBody>
        </p:sp>
      </p:grpSp>
      <p:sp>
        <p:nvSpPr>
          <p:cNvPr id="4" name="文字方塊 3">
            <a:extLst>
              <a:ext uri="{FF2B5EF4-FFF2-40B4-BE49-F238E27FC236}">
                <a16:creationId xmlns:a16="http://schemas.microsoft.com/office/drawing/2014/main" id="{E6100CBA-D91D-EAC0-9908-D5467A69007F}"/>
              </a:ext>
            </a:extLst>
          </p:cNvPr>
          <p:cNvSpPr txBox="1"/>
          <p:nvPr/>
        </p:nvSpPr>
        <p:spPr>
          <a:xfrm>
            <a:off x="0" y="10182138"/>
            <a:ext cx="2608369" cy="276999"/>
          </a:xfrm>
          <a:prstGeom prst="rect">
            <a:avLst/>
          </a:prstGeom>
          <a:noFill/>
        </p:spPr>
        <p:txBody>
          <a:bodyPr wrap="square" rtlCol="0">
            <a:spAutoFit/>
          </a:bodyPr>
          <a:lstStyle/>
          <a:p>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水保技師電子報 月刊 第</a:t>
            </a:r>
            <a:r>
              <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rPr>
              <a:t>54</a:t>
            </a:r>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期</a:t>
            </a:r>
            <a:endPar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endParaRPr>
          </a:p>
        </p:txBody>
      </p:sp>
    </p:spTree>
    <p:extLst>
      <p:ext uri="{BB962C8B-B14F-4D97-AF65-F5344CB8AC3E}">
        <p14:creationId xmlns:p14="http://schemas.microsoft.com/office/powerpoint/2010/main" val="730691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字方塊 13">
            <a:extLst>
              <a:ext uri="{FF2B5EF4-FFF2-40B4-BE49-F238E27FC236}">
                <a16:creationId xmlns:a16="http://schemas.microsoft.com/office/drawing/2014/main" id="{903A7975-761C-0841-FEFB-53DE77535E05}"/>
              </a:ext>
            </a:extLst>
          </p:cNvPr>
          <p:cNvSpPr txBox="1"/>
          <p:nvPr/>
        </p:nvSpPr>
        <p:spPr>
          <a:xfrm>
            <a:off x="-5177690" y="8459395"/>
            <a:ext cx="5857026" cy="307777"/>
          </a:xfrm>
          <a:prstGeom prst="rect">
            <a:avLst/>
          </a:prstGeom>
          <a:noFill/>
        </p:spPr>
        <p:txBody>
          <a:bodyPr wrap="square">
            <a:spAutoFit/>
          </a:bodyPr>
          <a:lstStyle/>
          <a:p>
            <a:r>
              <a:rPr lang="en-US" altLang="zh-TW" sz="1400" b="0" i="0" dirty="0">
                <a:solidFill>
                  <a:schemeClr val="tx1">
                    <a:lumMod val="75000"/>
                    <a:lumOff val="25000"/>
                  </a:schemeClr>
                </a:solidFill>
                <a:effectLst/>
                <a:latin typeface="+mj-ea"/>
                <a:ea typeface="+mj-ea"/>
              </a:rPr>
              <a:t>(</a:t>
            </a:r>
            <a:r>
              <a:rPr lang="zh-TW" altLang="en-US" sz="1400" b="0" i="0" dirty="0">
                <a:solidFill>
                  <a:schemeClr val="tx1">
                    <a:lumMod val="75000"/>
                    <a:lumOff val="25000"/>
                  </a:schemeClr>
                </a:solidFill>
                <a:effectLst/>
                <a:latin typeface="+mj-ea"/>
                <a:ea typeface="+mj-ea"/>
              </a:rPr>
              <a:t>以上僅代表作者本人觀點，與本公會立場無關</a:t>
            </a:r>
            <a:r>
              <a:rPr lang="en-US" altLang="zh-TW" sz="1400" b="0" i="0" dirty="0">
                <a:solidFill>
                  <a:schemeClr val="tx1">
                    <a:lumMod val="75000"/>
                    <a:lumOff val="25000"/>
                  </a:schemeClr>
                </a:solidFill>
                <a:effectLst/>
                <a:latin typeface="+mj-ea"/>
                <a:ea typeface="+mj-ea"/>
              </a:rPr>
              <a:t>)</a:t>
            </a:r>
            <a:endParaRPr lang="zh-TW" altLang="en-US" sz="1400" dirty="0">
              <a:solidFill>
                <a:schemeClr val="tx1">
                  <a:lumMod val="75000"/>
                  <a:lumOff val="25000"/>
                </a:schemeClr>
              </a:solidFill>
              <a:latin typeface="+mj-ea"/>
              <a:ea typeface="+mj-ea"/>
            </a:endParaRPr>
          </a:p>
        </p:txBody>
      </p:sp>
      <p:sp>
        <p:nvSpPr>
          <p:cNvPr id="2" name="頁尾版面配置區 1">
            <a:extLst>
              <a:ext uri="{FF2B5EF4-FFF2-40B4-BE49-F238E27FC236}">
                <a16:creationId xmlns:a16="http://schemas.microsoft.com/office/drawing/2014/main" id="{1BB3747A-D70C-3E05-85BC-3E5F45CD8917}"/>
              </a:ext>
            </a:extLst>
          </p:cNvPr>
          <p:cNvSpPr>
            <a:spLocks noGrp="1"/>
          </p:cNvSpPr>
          <p:nvPr>
            <p:ph type="ftr" sz="quarter" idx="11"/>
          </p:nvPr>
        </p:nvSpPr>
        <p:spPr>
          <a:xfrm>
            <a:off x="7165007" y="9811196"/>
            <a:ext cx="2772463" cy="569325"/>
          </a:xfrm>
        </p:spPr>
        <p:txBody>
          <a:bodyPr/>
          <a:lstStyle/>
          <a:p>
            <a:r>
              <a:rPr kumimoji="0" lang="en-US" altLang="zh-TW" sz="1800" dirty="0"/>
              <a:t>3</a:t>
            </a:r>
            <a:endParaRPr kumimoji="0" lang="en-US" sz="1800" dirty="0"/>
          </a:p>
        </p:txBody>
      </p:sp>
      <p:sp>
        <p:nvSpPr>
          <p:cNvPr id="10" name="文字方塊 9">
            <a:extLst>
              <a:ext uri="{FF2B5EF4-FFF2-40B4-BE49-F238E27FC236}">
                <a16:creationId xmlns:a16="http://schemas.microsoft.com/office/drawing/2014/main" id="{0E537B7B-C550-7CC0-DD6A-7FE24E0F87F5}"/>
              </a:ext>
            </a:extLst>
          </p:cNvPr>
          <p:cNvSpPr txBox="1"/>
          <p:nvPr/>
        </p:nvSpPr>
        <p:spPr>
          <a:xfrm>
            <a:off x="680922" y="1458268"/>
            <a:ext cx="6201005" cy="8244693"/>
          </a:xfrm>
          <a:prstGeom prst="rect">
            <a:avLst/>
          </a:prstGeom>
          <a:noFill/>
        </p:spPr>
        <p:txBody>
          <a:bodyPr wrap="square" rtlCol="0">
            <a:spAutoFit/>
          </a:bodyPr>
          <a:lstStyle/>
          <a:p>
            <a:pPr indent="457200" algn="just">
              <a:lnSpc>
                <a:spcPts val="2200"/>
              </a:lnSpc>
            </a:pPr>
            <a:r>
              <a:rPr lang="zh-TW" altLang="en-US" sz="1400" dirty="0">
                <a:latin typeface="微軟正黑體" panose="020B0604030504040204" pitchFamily="34" charset="-120"/>
                <a:ea typeface="微軟正黑體" panose="020B0604030504040204" pitchFamily="34" charset="-120"/>
              </a:rPr>
              <a:t>*推出水保工程景點月曆 *</a:t>
            </a:r>
          </a:p>
          <a:p>
            <a:pPr indent="457200" algn="just">
              <a:lnSpc>
                <a:spcPts val="2200"/>
              </a:lnSpc>
            </a:pPr>
            <a:r>
              <a:rPr lang="zh-TW" altLang="en-US" sz="1400" dirty="0">
                <a:latin typeface="微軟正黑體" panose="020B0604030504040204" pitchFamily="34" charset="-120"/>
                <a:ea typeface="微軟正黑體" panose="020B0604030504040204" pitchFamily="34" charset="-120"/>
              </a:rPr>
              <a:t>而為推廣上述的水保旅遊業務，可以先藉由編印水保工程景點的</a:t>
            </a:r>
            <a:r>
              <a:rPr lang="en-US" altLang="zh-TW" sz="1400" dirty="0">
                <a:latin typeface="微軟正黑體" panose="020B0604030504040204" pitchFamily="34" charset="-120"/>
                <a:ea typeface="微軟正黑體" panose="020B0604030504040204" pitchFamily="34" charset="-120"/>
              </a:rPr>
              <a:t>2024</a:t>
            </a:r>
            <a:r>
              <a:rPr lang="zh-TW" altLang="en-US" sz="1400" dirty="0">
                <a:latin typeface="微軟正黑體" panose="020B0604030504040204" pitchFamily="34" charset="-120"/>
                <a:ea typeface="微軟正黑體" panose="020B0604030504040204" pitchFamily="34" charset="-120"/>
              </a:rPr>
              <a:t>年桌上型小月曆來進行公益行銷義賣，一方面可以推廣水保旅遊的概念，另一方面也可進行公益活動，善盡水土保持技師的社會責任，初步提出的景點有以下九個，供後續的討論</a:t>
            </a:r>
          </a:p>
          <a:p>
            <a:pPr indent="457200" algn="just">
              <a:lnSpc>
                <a:spcPts val="2200"/>
              </a:lnSpc>
            </a:pPr>
            <a:r>
              <a:rPr lang="en-US" altLang="zh-TW" sz="1400" dirty="0">
                <a:latin typeface="微軟正黑體" panose="020B0604030504040204" pitchFamily="34" charset="-120"/>
                <a:ea typeface="微軟正黑體" panose="020B0604030504040204" pitchFamily="34" charset="-120"/>
              </a:rPr>
              <a:t>1.</a:t>
            </a:r>
            <a:r>
              <a:rPr lang="zh-TW" altLang="en-US" sz="1400" dirty="0">
                <a:latin typeface="微軟正黑體" panose="020B0604030504040204" pitchFamily="34" charset="-120"/>
                <a:ea typeface="微軟正黑體" panose="020B0604030504040204" pitchFamily="34" charset="-120"/>
              </a:rPr>
              <a:t>宜蘭三層坪農塘水土保持教育園區</a:t>
            </a:r>
          </a:p>
          <a:p>
            <a:pPr indent="457200" algn="just">
              <a:lnSpc>
                <a:spcPts val="2200"/>
              </a:lnSpc>
            </a:pPr>
            <a:r>
              <a:rPr lang="en-US" altLang="zh-TW" sz="1400" dirty="0">
                <a:latin typeface="微軟正黑體" panose="020B0604030504040204" pitchFamily="34" charset="-120"/>
                <a:ea typeface="微軟正黑體" panose="020B0604030504040204" pitchFamily="34" charset="-120"/>
              </a:rPr>
              <a:t>2.</a:t>
            </a:r>
            <a:r>
              <a:rPr lang="zh-TW" altLang="en-US" sz="1400" dirty="0">
                <a:latin typeface="微軟正黑體" panose="020B0604030504040204" pitchFamily="34" charset="-120"/>
                <a:ea typeface="微軟正黑體" panose="020B0604030504040204" pitchFamily="34" charset="-120"/>
              </a:rPr>
              <a:t>台南龍崎虎形山公園</a:t>
            </a:r>
          </a:p>
          <a:p>
            <a:pPr indent="457200" algn="just">
              <a:lnSpc>
                <a:spcPts val="2200"/>
              </a:lnSpc>
            </a:pPr>
            <a:r>
              <a:rPr lang="en-US" altLang="zh-TW" sz="1400" dirty="0">
                <a:latin typeface="微軟正黑體" panose="020B0604030504040204" pitchFamily="34" charset="-120"/>
                <a:ea typeface="微軟正黑體" panose="020B0604030504040204" pitchFamily="34" charset="-120"/>
              </a:rPr>
              <a:t>3.</a:t>
            </a:r>
            <a:r>
              <a:rPr lang="zh-TW" altLang="en-US" sz="1400" dirty="0">
                <a:latin typeface="微軟正黑體" panose="020B0604030504040204" pitchFamily="34" charset="-120"/>
                <a:ea typeface="微軟正黑體" panose="020B0604030504040204" pitchFamily="34" charset="-120"/>
              </a:rPr>
              <a:t>阿里山森林遊樂區木蘭園</a:t>
            </a:r>
          </a:p>
          <a:p>
            <a:pPr indent="457200" algn="just">
              <a:lnSpc>
                <a:spcPts val="2200"/>
              </a:lnSpc>
            </a:pPr>
            <a:r>
              <a:rPr lang="en-US" altLang="zh-TW" sz="1400" dirty="0">
                <a:latin typeface="微軟正黑體" panose="020B0604030504040204" pitchFamily="34" charset="-120"/>
                <a:ea typeface="微軟正黑體" panose="020B0604030504040204" pitchFamily="34" charset="-120"/>
              </a:rPr>
              <a:t>4</a:t>
            </a:r>
            <a:r>
              <a:rPr lang="zh-TW" altLang="en-US" sz="1400" dirty="0">
                <a:latin typeface="微軟正黑體" panose="020B0604030504040204" pitchFamily="34" charset="-120"/>
                <a:ea typeface="微軟正黑體" panose="020B0604030504040204" pitchFamily="34" charset="-120"/>
              </a:rPr>
              <a:t>台中東勢林場四角林野溪整治工程</a:t>
            </a:r>
          </a:p>
          <a:p>
            <a:pPr indent="457200" algn="just">
              <a:lnSpc>
                <a:spcPts val="2200"/>
              </a:lnSpc>
            </a:pPr>
            <a:r>
              <a:rPr lang="en-US" altLang="zh-TW" sz="1400" dirty="0">
                <a:latin typeface="微軟正黑體" panose="020B0604030504040204" pitchFamily="34" charset="-120"/>
                <a:ea typeface="微軟正黑體" panose="020B0604030504040204" pitchFamily="34" charset="-120"/>
              </a:rPr>
              <a:t>5.</a:t>
            </a:r>
            <a:r>
              <a:rPr lang="zh-TW" altLang="en-US" sz="1400" dirty="0">
                <a:latin typeface="微軟正黑體" panose="020B0604030504040204" pitchFamily="34" charset="-120"/>
                <a:ea typeface="微軟正黑體" panose="020B0604030504040204" pitchFamily="34" charset="-120"/>
              </a:rPr>
              <a:t>臺北市竹子湖綜合規劃工程</a:t>
            </a:r>
          </a:p>
          <a:p>
            <a:pPr indent="457200" algn="just">
              <a:lnSpc>
                <a:spcPts val="2200"/>
              </a:lnSpc>
            </a:pPr>
            <a:r>
              <a:rPr lang="en-US" altLang="zh-TW" sz="1400" dirty="0">
                <a:latin typeface="微軟正黑體" panose="020B0604030504040204" pitchFamily="34" charset="-120"/>
                <a:ea typeface="微軟正黑體" panose="020B0604030504040204" pitchFamily="34" charset="-120"/>
              </a:rPr>
              <a:t>6.</a:t>
            </a:r>
            <a:r>
              <a:rPr lang="zh-TW" altLang="en-US" sz="1400" dirty="0">
                <a:latin typeface="微軟正黑體" panose="020B0604030504040204" pitchFamily="34" charset="-120"/>
                <a:ea typeface="微軟正黑體" panose="020B0604030504040204" pitchFamily="34" charset="-120"/>
              </a:rPr>
              <a:t>雲林華山古坑土石流整治工程及</a:t>
            </a:r>
          </a:p>
          <a:p>
            <a:pPr indent="457200" algn="just">
              <a:lnSpc>
                <a:spcPts val="2200"/>
              </a:lnSpc>
            </a:pPr>
            <a:r>
              <a:rPr lang="en-US" altLang="zh-TW" sz="1400" dirty="0">
                <a:latin typeface="微軟正黑體" panose="020B0604030504040204" pitchFamily="34" charset="-120"/>
                <a:ea typeface="微軟正黑體" panose="020B0604030504040204" pitchFamily="34" charset="-120"/>
              </a:rPr>
              <a:t>7.</a:t>
            </a:r>
            <a:r>
              <a:rPr lang="zh-TW" altLang="en-US" sz="1400" dirty="0">
                <a:latin typeface="微軟正黑體" panose="020B0604030504040204" pitchFamily="34" charset="-120"/>
                <a:ea typeface="微軟正黑體" panose="020B0604030504040204" pitchFamily="34" charset="-120"/>
              </a:rPr>
              <a:t>臺北市內湖區碧山巖旁白石湖吊橋工程</a:t>
            </a:r>
          </a:p>
          <a:p>
            <a:pPr indent="457200" algn="just">
              <a:lnSpc>
                <a:spcPts val="2200"/>
              </a:lnSpc>
            </a:pPr>
            <a:r>
              <a:rPr lang="en-US" altLang="zh-TW" sz="1400" dirty="0">
                <a:latin typeface="微軟正黑體" panose="020B0604030504040204" pitchFamily="34" charset="-120"/>
                <a:ea typeface="微軟正黑體" panose="020B0604030504040204" pitchFamily="34" charset="-120"/>
              </a:rPr>
              <a:t>8.</a:t>
            </a:r>
            <a:r>
              <a:rPr lang="zh-TW" altLang="en-US" sz="1400" dirty="0">
                <a:latin typeface="微軟正黑體" panose="020B0604030504040204" pitchFamily="34" charset="-120"/>
                <a:ea typeface="微軟正黑體" panose="020B0604030504040204" pitchFamily="34" charset="-120"/>
              </a:rPr>
              <a:t>桃園大有梯田生態公園 </a:t>
            </a:r>
          </a:p>
          <a:p>
            <a:pPr indent="457200" algn="just">
              <a:lnSpc>
                <a:spcPts val="2200"/>
              </a:lnSpc>
            </a:pPr>
            <a:r>
              <a:rPr lang="en-US" altLang="zh-TW" sz="1400" dirty="0">
                <a:latin typeface="微軟正黑體" panose="020B0604030504040204" pitchFamily="34" charset="-120"/>
                <a:ea typeface="微軟正黑體" panose="020B0604030504040204" pitchFamily="34" charset="-120"/>
              </a:rPr>
              <a:t>9.</a:t>
            </a:r>
            <a:r>
              <a:rPr lang="zh-TW" altLang="en-US" sz="1400" dirty="0">
                <a:latin typeface="微軟正黑體" panose="020B0604030504040204" pitchFamily="34" charset="-120"/>
                <a:ea typeface="微軟正黑體" panose="020B0604030504040204" pitchFamily="34" charset="-120"/>
              </a:rPr>
              <a:t>台南牛埔泥岩水土保持戶外教室</a:t>
            </a:r>
            <a:endParaRPr lang="en-US" altLang="zh-TW" sz="1400" dirty="0">
              <a:latin typeface="微軟正黑體" panose="020B0604030504040204" pitchFamily="34" charset="-120"/>
              <a:ea typeface="微軟正黑體" panose="020B0604030504040204" pitchFamily="34" charset="-120"/>
            </a:endParaRPr>
          </a:p>
          <a:p>
            <a:pPr indent="457200" algn="just">
              <a:lnSpc>
                <a:spcPts val="2200"/>
              </a:lnSpc>
            </a:pPr>
            <a:endParaRPr lang="en-US" altLang="zh-TW" sz="1400" dirty="0">
              <a:latin typeface="微軟正黑體" panose="020B0604030504040204" pitchFamily="34" charset="-120"/>
              <a:ea typeface="微軟正黑體" panose="020B0604030504040204" pitchFamily="34" charset="-120"/>
            </a:endParaRPr>
          </a:p>
          <a:p>
            <a:pPr indent="457200" algn="just">
              <a:lnSpc>
                <a:spcPts val="2200"/>
              </a:lnSpc>
            </a:pPr>
            <a:r>
              <a:rPr lang="zh-TW" altLang="en-US" sz="1400" dirty="0">
                <a:latin typeface="微軟正黑體" panose="020B0604030504040204" pitchFamily="34" charset="-120"/>
                <a:ea typeface="微軟正黑體" panose="020B0604030504040204" pitchFamily="34" charset="-120"/>
              </a:rPr>
              <a:t>參考資料：</a:t>
            </a:r>
          </a:p>
          <a:p>
            <a:pPr indent="457200" algn="just">
              <a:lnSpc>
                <a:spcPts val="2200"/>
              </a:lnSpc>
            </a:pPr>
            <a:r>
              <a:rPr lang="en-US" altLang="zh-TW" sz="1400" dirty="0">
                <a:latin typeface="微軟正黑體" panose="020B0604030504040204" pitchFamily="34" charset="-120"/>
                <a:ea typeface="微軟正黑體" panose="020B0604030504040204" pitchFamily="34" charset="-120"/>
                <a:hlinkClick r:id="rId3">
                  <a:extLst>
                    <a:ext uri="{A12FA001-AC4F-418D-AE19-62706E023703}">
                      <ahyp:hlinkClr xmlns:ahyp="http://schemas.microsoft.com/office/drawing/2018/hyperlinkcolor" val="tx"/>
                    </a:ext>
                  </a:extLst>
                </a:hlinkClick>
              </a:rPr>
              <a:t>1.</a:t>
            </a:r>
            <a:r>
              <a:rPr lang="zh-TW" altLang="en-US" sz="1400" dirty="0">
                <a:latin typeface="微軟正黑體" panose="020B0604030504040204" pitchFamily="34" charset="-120"/>
                <a:ea typeface="微軟正黑體" panose="020B0604030504040204" pitchFamily="34" charset="-120"/>
                <a:hlinkClick r:id="rId3">
                  <a:extLst>
                    <a:ext uri="{A12FA001-AC4F-418D-AE19-62706E023703}">
                      <ahyp:hlinkClr xmlns:ahyp="http://schemas.microsoft.com/office/drawing/2018/hyperlinkcolor" val="tx"/>
                    </a:ext>
                  </a:extLst>
                </a:hlinkClick>
              </a:rPr>
              <a:t>從地質遺跡探討地質公園之發展</a:t>
            </a:r>
            <a:endParaRPr lang="en-US" altLang="zh-TW" sz="1400" dirty="0">
              <a:latin typeface="微軟正黑體" panose="020B0604030504040204" pitchFamily="34" charset="-120"/>
              <a:ea typeface="微軟正黑體" panose="020B0604030504040204" pitchFamily="34" charset="-120"/>
            </a:endParaRPr>
          </a:p>
          <a:p>
            <a:pPr indent="457200" algn="just">
              <a:lnSpc>
                <a:spcPts val="2200"/>
              </a:lnSpc>
            </a:pPr>
            <a:r>
              <a:rPr lang="en-US" altLang="zh-TW" sz="1400" dirty="0">
                <a:latin typeface="微軟正黑體" panose="020B0604030504040204" pitchFamily="34" charset="-120"/>
                <a:ea typeface="微軟正黑體" panose="020B0604030504040204" pitchFamily="34" charset="-120"/>
                <a:hlinkClick r:id="rId4">
                  <a:extLst>
                    <a:ext uri="{A12FA001-AC4F-418D-AE19-62706E023703}">
                      <ahyp:hlinkClr xmlns:ahyp="http://schemas.microsoft.com/office/drawing/2018/hyperlinkcolor" val="tx"/>
                    </a:ext>
                  </a:extLst>
                </a:hlinkClick>
              </a:rPr>
              <a:t>2.</a:t>
            </a:r>
            <a:r>
              <a:rPr lang="zh-TW" altLang="en-US" sz="1400" dirty="0">
                <a:latin typeface="微軟正黑體" panose="020B0604030504040204" pitchFamily="34" charset="-120"/>
                <a:ea typeface="微軟正黑體" panose="020B0604030504040204" pitchFamily="34" charset="-120"/>
                <a:hlinkClick r:id="rId4">
                  <a:extLst>
                    <a:ext uri="{A12FA001-AC4F-418D-AE19-62706E023703}">
                      <ahyp:hlinkClr xmlns:ahyp="http://schemas.microsoft.com/office/drawing/2018/hyperlinkcolor" val="tx"/>
                    </a:ext>
                  </a:extLst>
                </a:hlinkClick>
              </a:rPr>
              <a:t>水土保持生態旅遊　也可以是一大賣點 </a:t>
            </a:r>
            <a:endParaRPr lang="en-US" altLang="zh-TW" sz="1400" dirty="0">
              <a:latin typeface="微軟正黑體" panose="020B0604030504040204" pitchFamily="34" charset="-120"/>
              <a:ea typeface="微軟正黑體" panose="020B0604030504040204" pitchFamily="34" charset="-120"/>
            </a:endParaRPr>
          </a:p>
          <a:p>
            <a:pPr indent="457200" algn="just">
              <a:lnSpc>
                <a:spcPts val="2200"/>
              </a:lnSpc>
            </a:pPr>
            <a:r>
              <a:rPr lang="en-US" altLang="zh-TW" sz="1400" dirty="0">
                <a:latin typeface="微軟正黑體" panose="020B0604030504040204" pitchFamily="34" charset="-120"/>
                <a:ea typeface="微軟正黑體" panose="020B0604030504040204" pitchFamily="34" charset="-120"/>
                <a:hlinkClick r:id="rId5">
                  <a:extLst>
                    <a:ext uri="{A12FA001-AC4F-418D-AE19-62706E023703}">
                      <ahyp:hlinkClr xmlns:ahyp="http://schemas.microsoft.com/office/drawing/2018/hyperlinkcolor" val="tx"/>
                    </a:ext>
                  </a:extLst>
                </a:hlinkClick>
              </a:rPr>
              <a:t>3.</a:t>
            </a:r>
            <a:r>
              <a:rPr lang="zh-TW" altLang="en-US" sz="1400" dirty="0">
                <a:latin typeface="微軟正黑體" panose="020B0604030504040204" pitchFamily="34" charset="-120"/>
                <a:ea typeface="微軟正黑體" panose="020B0604030504040204" pitchFamily="34" charset="-120"/>
                <a:hlinkClick r:id="rId5">
                  <a:extLst>
                    <a:ext uri="{A12FA001-AC4F-418D-AE19-62706E023703}">
                      <ahyp:hlinkClr xmlns:ahyp="http://schemas.microsoft.com/office/drawing/2018/hyperlinkcolor" val="tx"/>
                    </a:ext>
                  </a:extLst>
                </a:hlinkClick>
              </a:rPr>
              <a:t>水保局優遊農村評鑑助攻農村旅遊 </a:t>
            </a:r>
            <a:endParaRPr lang="en-US" altLang="zh-TW" sz="1400" dirty="0">
              <a:latin typeface="微軟正黑體" panose="020B0604030504040204" pitchFamily="34" charset="-120"/>
              <a:ea typeface="微軟正黑體" panose="020B0604030504040204" pitchFamily="34" charset="-120"/>
            </a:endParaRPr>
          </a:p>
          <a:p>
            <a:pPr indent="457200" algn="just">
              <a:lnSpc>
                <a:spcPts val="2200"/>
              </a:lnSpc>
            </a:pPr>
            <a:r>
              <a:rPr lang="en-US" altLang="zh-TW" sz="1400" dirty="0">
                <a:latin typeface="微軟正黑體" panose="020B0604030504040204" pitchFamily="34" charset="-120"/>
                <a:ea typeface="微軟正黑體" panose="020B0604030504040204" pitchFamily="34" charset="-120"/>
                <a:hlinkClick r:id="rId6">
                  <a:extLst>
                    <a:ext uri="{A12FA001-AC4F-418D-AE19-62706E023703}">
                      <ahyp:hlinkClr xmlns:ahyp="http://schemas.microsoft.com/office/drawing/2018/hyperlinkcolor" val="tx"/>
                    </a:ext>
                  </a:extLst>
                </a:hlinkClick>
              </a:rPr>
              <a:t>4.</a:t>
            </a:r>
            <a:r>
              <a:rPr lang="zh-TW" altLang="en-US" sz="1400" dirty="0">
                <a:latin typeface="微軟正黑體" panose="020B0604030504040204" pitchFamily="34" charset="-120"/>
                <a:ea typeface="微軟正黑體" panose="020B0604030504040204" pitchFamily="34" charset="-120"/>
                <a:hlinkClick r:id="rId6">
                  <a:extLst>
                    <a:ext uri="{A12FA001-AC4F-418D-AE19-62706E023703}">
                      <ahyp:hlinkClr xmlns:ahyp="http://schemas.microsoft.com/office/drawing/2018/hyperlinkcolor" val="tx"/>
                    </a:ext>
                  </a:extLst>
                </a:hlinkClick>
              </a:rPr>
              <a:t>農遊夯爆</a:t>
            </a:r>
            <a:r>
              <a:rPr lang="en-US" altLang="zh-TW" sz="1400" dirty="0">
                <a:latin typeface="微軟正黑體" panose="020B0604030504040204" pitchFamily="34" charset="-120"/>
                <a:ea typeface="微軟正黑體" panose="020B0604030504040204" pitchFamily="34" charset="-120"/>
                <a:hlinkClick r:id="rId6">
                  <a:extLst>
                    <a:ext uri="{A12FA001-AC4F-418D-AE19-62706E023703}">
                      <ahyp:hlinkClr xmlns:ahyp="http://schemas.microsoft.com/office/drawing/2018/hyperlinkcolor" val="tx"/>
                    </a:ext>
                  </a:extLst>
                </a:hlinkClick>
              </a:rPr>
              <a:t>!</a:t>
            </a:r>
            <a:r>
              <a:rPr lang="zh-TW" altLang="en-US" sz="1400" dirty="0">
                <a:latin typeface="微軟正黑體" panose="020B0604030504040204" pitchFamily="34" charset="-120"/>
                <a:ea typeface="微軟正黑體" panose="020B0604030504040204" pitchFamily="34" charset="-120"/>
                <a:hlinkClick r:id="rId6">
                  <a:extLst>
                    <a:ext uri="{A12FA001-AC4F-418D-AE19-62706E023703}">
                      <ahyp:hlinkClr xmlns:ahyp="http://schemas.microsoft.com/office/drawing/2018/hyperlinkcolor" val="tx"/>
                    </a:ext>
                  </a:extLst>
                </a:hlinkClick>
              </a:rPr>
              <a:t>水保局攜手雄獅、可樂旅遊共推「農村</a:t>
            </a:r>
            <a:r>
              <a:rPr lang="en-US" altLang="zh-TW" sz="1400" dirty="0">
                <a:latin typeface="微軟正黑體" panose="020B0604030504040204" pitchFamily="34" charset="-120"/>
                <a:ea typeface="微軟正黑體" panose="020B0604030504040204" pitchFamily="34" charset="-120"/>
                <a:hlinkClick r:id="rId6">
                  <a:extLst>
                    <a:ext uri="{A12FA001-AC4F-418D-AE19-62706E023703}">
                      <ahyp:hlinkClr xmlns:ahyp="http://schemas.microsoft.com/office/drawing/2018/hyperlinkcolor" val="tx"/>
                    </a:ext>
                  </a:extLst>
                </a:hlinkClick>
              </a:rPr>
              <a:t>FUN</a:t>
            </a:r>
            <a:r>
              <a:rPr lang="zh-TW" altLang="en-US" sz="1400" dirty="0">
                <a:latin typeface="微軟正黑體" panose="020B0604030504040204" pitchFamily="34" charset="-120"/>
                <a:ea typeface="微軟正黑體" panose="020B0604030504040204" pitchFamily="34" charset="-120"/>
                <a:hlinkClick r:id="rId6">
                  <a:extLst>
                    <a:ext uri="{A12FA001-AC4F-418D-AE19-62706E023703}">
                      <ahyp:hlinkClr xmlns:ahyp="http://schemas.microsoft.com/office/drawing/2018/hyperlinkcolor" val="tx"/>
                    </a:ext>
                  </a:extLst>
                </a:hlinkClick>
              </a:rPr>
              <a:t>心玩」</a:t>
            </a:r>
            <a:endParaRPr lang="en-US" altLang="zh-TW" sz="1400" dirty="0">
              <a:latin typeface="微軟正黑體" panose="020B0604030504040204" pitchFamily="34" charset="-120"/>
              <a:ea typeface="微軟正黑體" panose="020B0604030504040204" pitchFamily="34" charset="-120"/>
            </a:endParaRPr>
          </a:p>
          <a:p>
            <a:pPr indent="457200" algn="just">
              <a:lnSpc>
                <a:spcPts val="2200"/>
              </a:lnSpc>
            </a:pPr>
            <a:r>
              <a:rPr lang="en-US" altLang="zh-TW" sz="1400" dirty="0">
                <a:latin typeface="微軟正黑體" panose="020B0604030504040204" pitchFamily="34" charset="-120"/>
                <a:ea typeface="微軟正黑體" panose="020B0604030504040204" pitchFamily="34" charset="-120"/>
                <a:hlinkClick r:id="rId7">
                  <a:extLst>
                    <a:ext uri="{A12FA001-AC4F-418D-AE19-62706E023703}">
                      <ahyp:hlinkClr xmlns:ahyp="http://schemas.microsoft.com/office/drawing/2018/hyperlinkcolor" val="tx"/>
                    </a:ext>
                  </a:extLst>
                </a:hlinkClick>
              </a:rPr>
              <a:t>5.</a:t>
            </a:r>
            <a:r>
              <a:rPr lang="zh-TW" altLang="en-US" sz="1400" dirty="0">
                <a:latin typeface="微軟正黑體" panose="020B0604030504040204" pitchFamily="34" charset="-120"/>
                <a:ea typeface="微軟正黑體" panose="020B0604030504040204" pitchFamily="34" charset="-120"/>
                <a:hlinkClick r:id="rId7">
                  <a:extLst>
                    <a:ext uri="{A12FA001-AC4F-418D-AE19-62706E023703}">
                      <ahyp:hlinkClr xmlns:ahyp="http://schemas.microsoft.com/office/drawing/2018/hyperlinkcolor" val="tx"/>
                    </a:ext>
                  </a:extLst>
                </a:hlinkClick>
              </a:rPr>
              <a:t>四川實施“五大工程”推進世界級休閑旅游勝地建設</a:t>
            </a:r>
            <a:endParaRPr lang="en-US" altLang="zh-TW" sz="1400" dirty="0">
              <a:latin typeface="微軟正黑體" panose="020B0604030504040204" pitchFamily="34" charset="-120"/>
              <a:ea typeface="微軟正黑體" panose="020B0604030504040204" pitchFamily="34" charset="-120"/>
            </a:endParaRPr>
          </a:p>
          <a:p>
            <a:pPr indent="457200" algn="just">
              <a:lnSpc>
                <a:spcPts val="2200"/>
              </a:lnSpc>
            </a:pPr>
            <a:r>
              <a:rPr lang="en-US" altLang="zh-TW" sz="1400" dirty="0">
                <a:latin typeface="微軟正黑體" panose="020B0604030504040204" pitchFamily="34" charset="-120"/>
                <a:ea typeface="微軟正黑體" panose="020B0604030504040204" pitchFamily="34" charset="-120"/>
                <a:hlinkClick r:id="rId8">
                  <a:extLst>
                    <a:ext uri="{A12FA001-AC4F-418D-AE19-62706E023703}">
                      <ahyp:hlinkClr xmlns:ahyp="http://schemas.microsoft.com/office/drawing/2018/hyperlinkcolor" val="tx"/>
                    </a:ext>
                  </a:extLst>
                </a:hlinkClick>
              </a:rPr>
              <a:t>6.</a:t>
            </a:r>
            <a:r>
              <a:rPr lang="zh-TW" altLang="en-US" sz="1400" dirty="0">
                <a:latin typeface="微軟正黑體" panose="020B0604030504040204" pitchFamily="34" charset="-120"/>
                <a:ea typeface="微軟正黑體" panose="020B0604030504040204" pitchFamily="34" charset="-120"/>
                <a:hlinkClick r:id="rId8">
                  <a:extLst>
                    <a:ext uri="{A12FA001-AC4F-418D-AE19-62706E023703}">
                      <ahyp:hlinkClr xmlns:ahyp="http://schemas.microsoft.com/office/drawing/2018/hyperlinkcolor" val="tx"/>
                    </a:ext>
                  </a:extLst>
                </a:hlinkClick>
              </a:rPr>
              <a:t>旅遊新玩法 </a:t>
            </a:r>
            <a:r>
              <a:rPr lang="en-US" altLang="zh-TW" sz="1400" dirty="0">
                <a:latin typeface="微軟正黑體" panose="020B0604030504040204" pitchFamily="34" charset="-120"/>
                <a:ea typeface="微軟正黑體" panose="020B0604030504040204" pitchFamily="34" charset="-120"/>
                <a:hlinkClick r:id="rId8">
                  <a:extLst>
                    <a:ext uri="{A12FA001-AC4F-418D-AE19-62706E023703}">
                      <ahyp:hlinkClr xmlns:ahyp="http://schemas.microsoft.com/office/drawing/2018/hyperlinkcolor" val="tx"/>
                    </a:ext>
                  </a:extLst>
                </a:hlinkClick>
              </a:rPr>
              <a:t>× </a:t>
            </a:r>
            <a:r>
              <a:rPr lang="zh-TW" altLang="en-US" sz="1400" dirty="0">
                <a:latin typeface="微軟正黑體" panose="020B0604030504040204" pitchFamily="34" charset="-120"/>
                <a:ea typeface="微軟正黑體" panose="020B0604030504040204" pitchFamily="34" charset="-120"/>
                <a:hlinkClick r:id="rId8">
                  <a:extLst>
                    <a:ext uri="{A12FA001-AC4F-418D-AE19-62706E023703}">
                      <ahyp:hlinkClr xmlns:ahyp="http://schemas.microsoft.com/office/drawing/2018/hyperlinkcolor" val="tx"/>
                    </a:ext>
                  </a:extLst>
                </a:hlinkClick>
              </a:rPr>
              <a:t>地質好好玩 地質旅遊百點大串遊推薦</a:t>
            </a:r>
            <a:endParaRPr lang="en-US" altLang="zh-TW" sz="1400" dirty="0">
              <a:latin typeface="微軟正黑體" panose="020B0604030504040204" pitchFamily="34" charset="-120"/>
              <a:ea typeface="微軟正黑體" panose="020B0604030504040204" pitchFamily="34" charset="-120"/>
            </a:endParaRPr>
          </a:p>
          <a:p>
            <a:pPr indent="457200" algn="just">
              <a:lnSpc>
                <a:spcPts val="2200"/>
              </a:lnSpc>
            </a:pPr>
            <a:r>
              <a:rPr lang="en-US" altLang="zh-TW" sz="1400" dirty="0">
                <a:latin typeface="微軟正黑體" panose="020B0604030504040204" pitchFamily="34" charset="-120"/>
                <a:ea typeface="微軟正黑體" panose="020B0604030504040204" pitchFamily="34" charset="-120"/>
                <a:hlinkClick r:id="rId9">
                  <a:extLst>
                    <a:ext uri="{A12FA001-AC4F-418D-AE19-62706E023703}">
                      <ahyp:hlinkClr xmlns:ahyp="http://schemas.microsoft.com/office/drawing/2018/hyperlinkcolor" val="tx"/>
                    </a:ext>
                  </a:extLst>
                </a:hlinkClick>
              </a:rPr>
              <a:t>7.</a:t>
            </a:r>
            <a:r>
              <a:rPr lang="zh-TW" altLang="en-US" sz="1400" dirty="0">
                <a:latin typeface="微軟正黑體" panose="020B0604030504040204" pitchFamily="34" charset="-120"/>
                <a:ea typeface="微軟正黑體" panose="020B0604030504040204" pitchFamily="34" charset="-120"/>
                <a:hlinkClick r:id="rId9">
                  <a:extLst>
                    <a:ext uri="{A12FA001-AC4F-418D-AE19-62706E023703}">
                      <ahyp:hlinkClr xmlns:ahyp="http://schemas.microsoft.com/office/drawing/2018/hyperlinkcolor" val="tx"/>
                    </a:ext>
                  </a:extLst>
                </a:hlinkClick>
              </a:rPr>
              <a:t>地質旅遊</a:t>
            </a:r>
            <a:endParaRPr lang="en-US" altLang="zh-TW" sz="1400" dirty="0">
              <a:latin typeface="微軟正黑體" panose="020B0604030504040204" pitchFamily="34" charset="-120"/>
              <a:ea typeface="微軟正黑體" panose="020B0604030504040204" pitchFamily="34" charset="-120"/>
            </a:endParaRPr>
          </a:p>
          <a:p>
            <a:pPr indent="457200" algn="just">
              <a:lnSpc>
                <a:spcPts val="2200"/>
              </a:lnSpc>
            </a:pPr>
            <a:r>
              <a:rPr lang="en-US" altLang="zh-TW" sz="1400" dirty="0">
                <a:latin typeface="微軟正黑體" panose="020B0604030504040204" pitchFamily="34" charset="-120"/>
                <a:ea typeface="微軟正黑體" panose="020B0604030504040204" pitchFamily="34" charset="-120"/>
                <a:hlinkClick r:id="rId10" action="ppaction://hlinkfile">
                  <a:extLst>
                    <a:ext uri="{A12FA001-AC4F-418D-AE19-62706E023703}">
                      <ahyp:hlinkClr xmlns:ahyp="http://schemas.microsoft.com/office/drawing/2018/hyperlinkcolor" val="tx"/>
                    </a:ext>
                  </a:extLst>
                </a:hlinkClick>
              </a:rPr>
              <a:t>8.</a:t>
            </a:r>
            <a:r>
              <a:rPr lang="zh-TW" altLang="en-US" sz="1400" dirty="0">
                <a:latin typeface="微軟正黑體" panose="020B0604030504040204" pitchFamily="34" charset="-120"/>
                <a:ea typeface="微軟正黑體" panose="020B0604030504040204" pitchFamily="34" charset="-120"/>
                <a:hlinkClick r:id="rId10" action="ppaction://hlinkfile">
                  <a:extLst>
                    <a:ext uri="{A12FA001-AC4F-418D-AE19-62706E023703}">
                      <ahyp:hlinkClr xmlns:ahyp="http://schemas.microsoft.com/office/drawing/2018/hyperlinkcolor" val="tx"/>
                    </a:ext>
                  </a:extLst>
                </a:hlinkClick>
              </a:rPr>
              <a:t>不只猛男！新北消防月曆女力應援 「護國神</a:t>
            </a:r>
            <a:r>
              <a:rPr lang="en-US" altLang="zh-TW" sz="1400" dirty="0">
                <a:latin typeface="微軟正黑體" panose="020B0604030504040204" pitchFamily="34" charset="-120"/>
                <a:ea typeface="微軟正黑體" panose="020B0604030504040204" pitchFamily="34" charset="-120"/>
                <a:hlinkClick r:id="rId10" action="ppaction://hlinkfile">
                  <a:extLst>
                    <a:ext uri="{A12FA001-AC4F-418D-AE19-62706E023703}">
                      <ahyp:hlinkClr xmlns:ahyp="http://schemas.microsoft.com/office/drawing/2018/hyperlinkcolor" val="tx"/>
                    </a:ext>
                  </a:extLst>
                </a:hlinkClick>
              </a:rPr>
              <a:t>Q</a:t>
            </a:r>
            <a:r>
              <a:rPr lang="zh-TW" altLang="en-US" sz="1400" dirty="0">
                <a:latin typeface="微軟正黑體" panose="020B0604030504040204" pitchFamily="34" charset="-120"/>
                <a:ea typeface="微軟正黑體" panose="020B0604030504040204" pitchFamily="34" charset="-120"/>
                <a:hlinkClick r:id="rId10" action="ppaction://hlinkfile">
                  <a:extLst>
                    <a:ext uri="{A12FA001-AC4F-418D-AE19-62706E023703}">
                      <ahyp:hlinkClr xmlns:ahyp="http://schemas.microsoft.com/office/drawing/2018/hyperlinkcolor" val="tx"/>
                    </a:ext>
                  </a:extLst>
                </a:hlinkClick>
              </a:rPr>
              <a:t>」也來了</a:t>
            </a:r>
            <a:endParaRPr lang="en-US" altLang="zh-TW" sz="1400" dirty="0">
              <a:latin typeface="微軟正黑體" panose="020B0604030504040204" pitchFamily="34" charset="-120"/>
              <a:ea typeface="微軟正黑體" panose="020B0604030504040204" pitchFamily="34" charset="-120"/>
            </a:endParaRPr>
          </a:p>
          <a:p>
            <a:pPr indent="457200" algn="just">
              <a:lnSpc>
                <a:spcPts val="2200"/>
              </a:lnSpc>
            </a:pPr>
            <a:r>
              <a:rPr lang="en-US" altLang="zh-TW" sz="1400" dirty="0">
                <a:latin typeface="微軟正黑體" panose="020B0604030504040204" pitchFamily="34" charset="-120"/>
                <a:ea typeface="微軟正黑體" panose="020B0604030504040204" pitchFamily="34" charset="-120"/>
                <a:hlinkClick r:id="rId11">
                  <a:extLst>
                    <a:ext uri="{A12FA001-AC4F-418D-AE19-62706E023703}">
                      <ahyp:hlinkClr xmlns:ahyp="http://schemas.microsoft.com/office/drawing/2018/hyperlinkcolor" val="tx"/>
                    </a:ext>
                  </a:extLst>
                </a:hlinkClick>
              </a:rPr>
              <a:t>9.</a:t>
            </a:r>
            <a:r>
              <a:rPr lang="zh-TW" altLang="en-US" sz="1400" dirty="0">
                <a:latin typeface="微軟正黑體" panose="020B0604030504040204" pitchFamily="34" charset="-120"/>
                <a:ea typeface="微軟正黑體" panose="020B0604030504040204" pitchFamily="34" charset="-120"/>
                <a:hlinkClick r:id="rId11">
                  <a:extLst>
                    <a:ext uri="{A12FA001-AC4F-418D-AE19-62706E023703}">
                      <ahyp:hlinkClr xmlns:ahyp="http://schemas.microsoft.com/office/drawing/2018/hyperlinkcolor" val="tx"/>
                    </a:ext>
                  </a:extLst>
                </a:hlinkClick>
              </a:rPr>
              <a:t>可樂旅遊與水保局聯合推廣「優遊農村</a:t>
            </a:r>
            <a:r>
              <a:rPr lang="en-US" altLang="zh-TW" sz="1400" dirty="0">
                <a:latin typeface="微軟正黑體" panose="020B0604030504040204" pitchFamily="34" charset="-120"/>
                <a:ea typeface="微軟正黑體" panose="020B0604030504040204" pitchFamily="34" charset="-120"/>
                <a:hlinkClick r:id="rId11">
                  <a:extLst>
                    <a:ext uri="{A12FA001-AC4F-418D-AE19-62706E023703}">
                      <ahyp:hlinkClr xmlns:ahyp="http://schemas.microsoft.com/office/drawing/2018/hyperlinkcolor" val="tx"/>
                    </a:ext>
                  </a:extLst>
                </a:hlinkClick>
              </a:rPr>
              <a:t>Fun</a:t>
            </a:r>
            <a:r>
              <a:rPr lang="zh-TW" altLang="en-US" sz="1400" dirty="0">
                <a:latin typeface="微軟正黑體" panose="020B0604030504040204" pitchFamily="34" charset="-120"/>
                <a:ea typeface="微軟正黑體" panose="020B0604030504040204" pitchFamily="34" charset="-120"/>
                <a:hlinkClick r:id="rId11">
                  <a:extLst>
                    <a:ext uri="{A12FA001-AC4F-418D-AE19-62706E023703}">
                      <ahyp:hlinkClr xmlns:ahyp="http://schemas.microsoft.com/office/drawing/2018/hyperlinkcolor" val="tx"/>
                    </a:ext>
                  </a:extLst>
                </a:hlinkClick>
              </a:rPr>
              <a:t>心玩」遊程 </a:t>
            </a:r>
            <a:endParaRPr lang="en-US" altLang="zh-TW" sz="1400" dirty="0">
              <a:latin typeface="微軟正黑體" panose="020B0604030504040204" pitchFamily="34" charset="-120"/>
              <a:ea typeface="微軟正黑體" panose="020B0604030504040204" pitchFamily="34" charset="-120"/>
            </a:endParaRPr>
          </a:p>
          <a:p>
            <a:pPr indent="457200" algn="just">
              <a:lnSpc>
                <a:spcPts val="2200"/>
              </a:lnSpc>
            </a:pPr>
            <a:r>
              <a:rPr lang="en-US" altLang="zh-TW" sz="1400" dirty="0">
                <a:latin typeface="微軟正黑體" panose="020B0604030504040204" pitchFamily="34" charset="-120"/>
                <a:ea typeface="微軟正黑體" panose="020B0604030504040204" pitchFamily="34" charset="-120"/>
                <a:hlinkClick r:id="rId12">
                  <a:extLst>
                    <a:ext uri="{A12FA001-AC4F-418D-AE19-62706E023703}">
                      <ahyp:hlinkClr xmlns:ahyp="http://schemas.microsoft.com/office/drawing/2018/hyperlinkcolor" val="tx"/>
                    </a:ext>
                  </a:extLst>
                </a:hlinkClick>
              </a:rPr>
              <a:t>10. </a:t>
            </a:r>
            <a:r>
              <a:rPr lang="zh-TW" altLang="en-US" sz="1400" dirty="0">
                <a:latin typeface="微軟正黑體" panose="020B0604030504040204" pitchFamily="34" charset="-120"/>
                <a:ea typeface="微軟正黑體" panose="020B0604030504040204" pitchFamily="34" charset="-120"/>
                <a:hlinkClick r:id="rId12">
                  <a:extLst>
                    <a:ext uri="{A12FA001-AC4F-418D-AE19-62706E023703}">
                      <ahyp:hlinkClr xmlns:ahyp="http://schemas.microsoft.com/office/drawing/2018/hyperlinkcolor" val="tx"/>
                    </a:ext>
                  </a:extLst>
                </a:hlinkClick>
              </a:rPr>
              <a:t>空山祭的龍崎虎形山公園之旅 </a:t>
            </a:r>
            <a:endParaRPr lang="en-US" altLang="zh-TW" sz="1400" dirty="0">
              <a:latin typeface="微軟正黑體" panose="020B0604030504040204" pitchFamily="34" charset="-120"/>
              <a:ea typeface="微軟正黑體" panose="020B0604030504040204" pitchFamily="34" charset="-120"/>
            </a:endParaRPr>
          </a:p>
          <a:p>
            <a:pPr indent="457200" algn="just">
              <a:lnSpc>
                <a:spcPts val="2200"/>
              </a:lnSpc>
            </a:pPr>
            <a:endParaRPr lang="en-US" altLang="zh-TW" sz="1400" dirty="0">
              <a:latin typeface="微軟正黑體" panose="020B0604030504040204" pitchFamily="34" charset="-120"/>
              <a:ea typeface="微軟正黑體" panose="020B0604030504040204" pitchFamily="34" charset="-120"/>
            </a:endParaRPr>
          </a:p>
          <a:p>
            <a:pPr indent="457200" algn="just">
              <a:lnSpc>
                <a:spcPts val="2200"/>
              </a:lnSpc>
            </a:pPr>
            <a:endParaRPr lang="en-US" altLang="zh-TW" sz="1400" dirty="0">
              <a:latin typeface="微軟正黑體" panose="020B0604030504040204" pitchFamily="34" charset="-120"/>
              <a:ea typeface="微軟正黑體" panose="020B0604030504040204" pitchFamily="34" charset="-120"/>
            </a:endParaRPr>
          </a:p>
          <a:p>
            <a:pPr indent="457200" algn="just">
              <a:lnSpc>
                <a:spcPts val="2200"/>
              </a:lnSpc>
            </a:pPr>
            <a:endParaRPr lang="zh-TW" altLang="en-US" sz="1400" dirty="0">
              <a:latin typeface="微軟正黑體" panose="020B0604030504040204" pitchFamily="34" charset="-120"/>
              <a:ea typeface="微軟正黑體" panose="020B0604030504040204" pitchFamily="34" charset="-120"/>
            </a:endParaRPr>
          </a:p>
        </p:txBody>
      </p:sp>
      <p:sp>
        <p:nvSpPr>
          <p:cNvPr id="13" name="文字方塊 12">
            <a:extLst>
              <a:ext uri="{FF2B5EF4-FFF2-40B4-BE49-F238E27FC236}">
                <a16:creationId xmlns:a16="http://schemas.microsoft.com/office/drawing/2014/main" id="{D7ADB511-C2F0-7245-E12F-282F8E40EEB6}"/>
              </a:ext>
            </a:extLst>
          </p:cNvPr>
          <p:cNvSpPr txBox="1"/>
          <p:nvPr/>
        </p:nvSpPr>
        <p:spPr>
          <a:xfrm>
            <a:off x="-4428281" y="8010996"/>
            <a:ext cx="3614734" cy="276999"/>
          </a:xfrm>
          <a:prstGeom prst="rect">
            <a:avLst/>
          </a:prstGeom>
          <a:noFill/>
        </p:spPr>
        <p:txBody>
          <a:bodyPr wrap="square" rtlCol="0">
            <a:spAutoFit/>
          </a:bodyPr>
          <a:lstStyle/>
          <a:p>
            <a:pPr algn="ctr" defTabSz="914400">
              <a:buClr>
                <a:srgbClr val="000000"/>
              </a:buClr>
              <a:buFont typeface="Arial"/>
              <a:buNone/>
            </a:pPr>
            <a:r>
              <a:rPr lang="en-US" altLang="zh-TW" sz="1200" kern="0" dirty="0">
                <a:solidFill>
                  <a:srgbClr val="000000"/>
                </a:solidFill>
                <a:latin typeface="+mj-ea"/>
                <a:ea typeface="+mj-ea"/>
                <a:cs typeface="Arial"/>
                <a:sym typeface="Arial"/>
              </a:rPr>
              <a:t>(</a:t>
            </a:r>
            <a:r>
              <a:rPr lang="zh-TW" altLang="en-US" sz="1200" kern="0" dirty="0">
                <a:solidFill>
                  <a:srgbClr val="000000"/>
                </a:solidFill>
                <a:latin typeface="+mj-ea"/>
                <a:ea typeface="+mj-ea"/>
                <a:cs typeface="Arial"/>
                <a:sym typeface="Arial"/>
              </a:rPr>
              <a:t>參考資料：</a:t>
            </a:r>
            <a:r>
              <a:rPr lang="zh-TW" altLang="en-US" sz="1200" kern="0" dirty="0">
                <a:latin typeface="+mj-ea"/>
                <a:ea typeface="+mj-ea"/>
                <a:cs typeface="Arial"/>
                <a:sym typeface="Arial"/>
                <a:hlinkClick r:id="rId13">
                  <a:extLst>
                    <a:ext uri="{A12FA001-AC4F-418D-AE19-62706E023703}">
                      <ahyp:hlinkClr xmlns:ahyp="http://schemas.microsoft.com/office/drawing/2018/hyperlinkcolor" val="tx"/>
                    </a:ext>
                  </a:extLst>
                </a:hlinkClick>
              </a:rPr>
              <a:t>自由時報</a:t>
            </a:r>
            <a:r>
              <a:rPr lang="zh-TW" altLang="en-US" sz="1200" kern="0" dirty="0">
                <a:solidFill>
                  <a:srgbClr val="000000"/>
                </a:solidFill>
                <a:latin typeface="+mj-ea"/>
                <a:ea typeface="+mj-ea"/>
                <a:cs typeface="Arial"/>
                <a:sym typeface="Arial"/>
              </a:rPr>
              <a:t>、</a:t>
            </a:r>
            <a:r>
              <a:rPr lang="en-US" altLang="zh-TW" sz="1200" kern="0" dirty="0">
                <a:latin typeface="+mj-ea"/>
                <a:ea typeface="+mj-ea"/>
                <a:cs typeface="Arial"/>
                <a:sym typeface="Arial"/>
                <a:hlinkClick r:id="rId14">
                  <a:extLst>
                    <a:ext uri="{A12FA001-AC4F-418D-AE19-62706E023703}">
                      <ahyp:hlinkClr xmlns:ahyp="http://schemas.microsoft.com/office/drawing/2018/hyperlinkcolor" val="tx"/>
                    </a:ext>
                  </a:extLst>
                </a:hlinkClick>
              </a:rPr>
              <a:t>TVBS</a:t>
            </a:r>
            <a:r>
              <a:rPr lang="zh-TW" altLang="en-US" sz="1200" kern="0" dirty="0">
                <a:latin typeface="+mj-ea"/>
                <a:ea typeface="+mj-ea"/>
                <a:cs typeface="Arial"/>
                <a:sym typeface="Arial"/>
                <a:hlinkClick r:id="rId14">
                  <a:extLst>
                    <a:ext uri="{A12FA001-AC4F-418D-AE19-62706E023703}">
                      <ahyp:hlinkClr xmlns:ahyp="http://schemas.microsoft.com/office/drawing/2018/hyperlinkcolor" val="tx"/>
                    </a:ext>
                  </a:extLst>
                </a:hlinkClick>
              </a:rPr>
              <a:t>新聞</a:t>
            </a:r>
            <a:r>
              <a:rPr lang="en-US" altLang="zh-TW" sz="1200" kern="0" dirty="0">
                <a:solidFill>
                  <a:srgbClr val="000000"/>
                </a:solidFill>
                <a:latin typeface="+mj-ea"/>
                <a:ea typeface="+mj-ea"/>
                <a:cs typeface="Arial"/>
                <a:sym typeface="Arial"/>
              </a:rPr>
              <a:t>)</a:t>
            </a:r>
            <a:endParaRPr lang="zh-TW" altLang="en-US" sz="1200" kern="0" dirty="0">
              <a:solidFill>
                <a:srgbClr val="000000"/>
              </a:solidFill>
              <a:latin typeface="+mj-ea"/>
              <a:ea typeface="+mj-ea"/>
              <a:cs typeface="Arial"/>
              <a:sym typeface="Arial"/>
            </a:endParaRPr>
          </a:p>
        </p:txBody>
      </p:sp>
      <p:grpSp>
        <p:nvGrpSpPr>
          <p:cNvPr id="8" name="Google Shape;11492;p84">
            <a:extLst>
              <a:ext uri="{FF2B5EF4-FFF2-40B4-BE49-F238E27FC236}">
                <a16:creationId xmlns:a16="http://schemas.microsoft.com/office/drawing/2014/main" id="{CA6DEA18-90E0-FFA0-D115-0D6727D174F1}"/>
              </a:ext>
            </a:extLst>
          </p:cNvPr>
          <p:cNvGrpSpPr/>
          <p:nvPr/>
        </p:nvGrpSpPr>
        <p:grpSpPr>
          <a:xfrm>
            <a:off x="0" y="10478627"/>
            <a:ext cx="2162315" cy="62982"/>
            <a:chOff x="4411970" y="2962952"/>
            <a:chExt cx="706544" cy="104212"/>
          </a:xfrm>
          <a:solidFill>
            <a:schemeClr val="accent1">
              <a:lumMod val="20000"/>
              <a:lumOff val="80000"/>
            </a:schemeClr>
          </a:solidFill>
        </p:grpSpPr>
        <p:sp>
          <p:nvSpPr>
            <p:cNvPr id="9" name="Google Shape;11493;p84">
              <a:extLst>
                <a:ext uri="{FF2B5EF4-FFF2-40B4-BE49-F238E27FC236}">
                  <a16:creationId xmlns:a16="http://schemas.microsoft.com/office/drawing/2014/main" id="{1316A87D-6911-DF83-DCCF-9CCD661DB704}"/>
                </a:ext>
              </a:extLst>
            </p:cNvPr>
            <p:cNvSpPr/>
            <p:nvPr/>
          </p:nvSpPr>
          <p:spPr>
            <a:xfrm>
              <a:off x="4583864" y="2962952"/>
              <a:ext cx="534651" cy="104077"/>
            </a:xfrm>
            <a:custGeom>
              <a:avLst/>
              <a:gdLst/>
              <a:ahLst/>
              <a:cxnLst/>
              <a:rect l="l" t="t" r="r" b="b"/>
              <a:pathLst>
                <a:path w="11841" h="2305" extrusionOk="0">
                  <a:moveTo>
                    <a:pt x="1155" y="0"/>
                  </a:moveTo>
                  <a:lnTo>
                    <a:pt x="0" y="2304"/>
                  </a:lnTo>
                  <a:lnTo>
                    <a:pt x="11410" y="2304"/>
                  </a:lnTo>
                  <a:lnTo>
                    <a:pt x="11840" y="1153"/>
                  </a:lnTo>
                  <a:lnTo>
                    <a:pt x="11410" y="0"/>
                  </a:lnTo>
                  <a:close/>
                </a:path>
              </a:pathLst>
            </a:custGeom>
            <a:grpFill/>
            <a:ln>
              <a:noFill/>
            </a:ln>
          </p:spPr>
          <p:txBody>
            <a:bodyPr spcFirstLastPara="1" wrap="square" lIns="75600" tIns="75600" rIns="75600" bIns="75600" anchor="ctr" anchorCtr="0">
              <a:noAutofit/>
            </a:bodyPr>
            <a:lstStyle/>
            <a:p>
              <a:endParaRPr sz="1158"/>
            </a:p>
          </p:txBody>
        </p:sp>
        <p:sp>
          <p:nvSpPr>
            <p:cNvPr id="15" name="Google Shape;11494;p84">
              <a:extLst>
                <a:ext uri="{FF2B5EF4-FFF2-40B4-BE49-F238E27FC236}">
                  <a16:creationId xmlns:a16="http://schemas.microsoft.com/office/drawing/2014/main" id="{0D18256E-3702-4851-4BDB-8620DB9511B3}"/>
                </a:ext>
              </a:extLst>
            </p:cNvPr>
            <p:cNvSpPr/>
            <p:nvPr/>
          </p:nvSpPr>
          <p:spPr>
            <a:xfrm>
              <a:off x="4411970" y="2963088"/>
              <a:ext cx="124124" cy="104077"/>
            </a:xfrm>
            <a:custGeom>
              <a:avLst/>
              <a:gdLst/>
              <a:ahLst/>
              <a:cxnLst/>
              <a:rect l="l" t="t" r="r" b="b"/>
              <a:pathLst>
                <a:path w="2749" h="2305" extrusionOk="0">
                  <a:moveTo>
                    <a:pt x="2749" y="0"/>
                  </a:moveTo>
                  <a:lnTo>
                    <a:pt x="177" y="2"/>
                  </a:lnTo>
                  <a:cubicBezTo>
                    <a:pt x="79" y="2"/>
                    <a:pt x="1" y="79"/>
                    <a:pt x="1" y="176"/>
                  </a:cubicBezTo>
                  <a:lnTo>
                    <a:pt x="1" y="2130"/>
                  </a:lnTo>
                  <a:cubicBezTo>
                    <a:pt x="1" y="2226"/>
                    <a:pt x="79" y="2305"/>
                    <a:pt x="177" y="2305"/>
                  </a:cubicBezTo>
                  <a:lnTo>
                    <a:pt x="1522" y="2305"/>
                  </a:lnTo>
                  <a:lnTo>
                    <a:pt x="2749" y="0"/>
                  </a:lnTo>
                  <a:close/>
                </a:path>
              </a:pathLst>
            </a:custGeom>
            <a:grpFill/>
            <a:ln>
              <a:noFill/>
            </a:ln>
          </p:spPr>
          <p:txBody>
            <a:bodyPr spcFirstLastPara="1" wrap="square" lIns="75600" tIns="75600" rIns="75600" bIns="75600" anchor="ctr" anchorCtr="0">
              <a:noAutofit/>
            </a:bodyPr>
            <a:lstStyle/>
            <a:p>
              <a:endParaRPr sz="1158"/>
            </a:p>
          </p:txBody>
        </p:sp>
        <p:sp>
          <p:nvSpPr>
            <p:cNvPr id="16" name="Google Shape;11495;p84">
              <a:extLst>
                <a:ext uri="{FF2B5EF4-FFF2-40B4-BE49-F238E27FC236}">
                  <a16:creationId xmlns:a16="http://schemas.microsoft.com/office/drawing/2014/main" id="{447810BF-61B5-8ED1-7D60-2F1FE455B4A2}"/>
                </a:ext>
              </a:extLst>
            </p:cNvPr>
            <p:cNvSpPr/>
            <p:nvPr/>
          </p:nvSpPr>
          <p:spPr>
            <a:xfrm>
              <a:off x="4496946" y="2963133"/>
              <a:ext cx="79920" cy="104031"/>
            </a:xfrm>
            <a:custGeom>
              <a:avLst/>
              <a:gdLst/>
              <a:ahLst/>
              <a:cxnLst/>
              <a:rect l="l" t="t" r="r" b="b"/>
              <a:pathLst>
                <a:path w="1770" h="2304" extrusionOk="0">
                  <a:moveTo>
                    <a:pt x="1227" y="1"/>
                  </a:moveTo>
                  <a:lnTo>
                    <a:pt x="0" y="2304"/>
                  </a:lnTo>
                  <a:lnTo>
                    <a:pt x="542" y="2304"/>
                  </a:lnTo>
                  <a:lnTo>
                    <a:pt x="1770" y="1"/>
                  </a:lnTo>
                  <a:close/>
                </a:path>
              </a:pathLst>
            </a:custGeom>
            <a:grpFill/>
            <a:ln>
              <a:noFill/>
            </a:ln>
          </p:spPr>
          <p:txBody>
            <a:bodyPr spcFirstLastPara="1" wrap="square" lIns="75600" tIns="75600" rIns="75600" bIns="75600" anchor="ctr" anchorCtr="0">
              <a:noAutofit/>
            </a:bodyPr>
            <a:lstStyle/>
            <a:p>
              <a:endParaRPr sz="1158"/>
            </a:p>
          </p:txBody>
        </p:sp>
        <p:sp>
          <p:nvSpPr>
            <p:cNvPr id="17" name="Google Shape;11496;p84">
              <a:extLst>
                <a:ext uri="{FF2B5EF4-FFF2-40B4-BE49-F238E27FC236}">
                  <a16:creationId xmlns:a16="http://schemas.microsoft.com/office/drawing/2014/main" id="{6BB22095-19A4-F5A2-6F63-26C3600E629C}"/>
                </a:ext>
              </a:extLst>
            </p:cNvPr>
            <p:cNvSpPr/>
            <p:nvPr/>
          </p:nvSpPr>
          <p:spPr>
            <a:xfrm>
              <a:off x="4537628" y="2963133"/>
              <a:ext cx="79965" cy="104031"/>
            </a:xfrm>
            <a:custGeom>
              <a:avLst/>
              <a:gdLst/>
              <a:ahLst/>
              <a:cxnLst/>
              <a:rect l="l" t="t" r="r" b="b"/>
              <a:pathLst>
                <a:path w="1771" h="2304" extrusionOk="0">
                  <a:moveTo>
                    <a:pt x="1229" y="1"/>
                  </a:moveTo>
                  <a:lnTo>
                    <a:pt x="1" y="2304"/>
                  </a:lnTo>
                  <a:lnTo>
                    <a:pt x="544" y="2304"/>
                  </a:lnTo>
                  <a:lnTo>
                    <a:pt x="1770" y="1"/>
                  </a:lnTo>
                  <a:close/>
                </a:path>
              </a:pathLst>
            </a:custGeom>
            <a:grpFill/>
            <a:ln>
              <a:noFill/>
            </a:ln>
          </p:spPr>
          <p:txBody>
            <a:bodyPr spcFirstLastPara="1" wrap="square" lIns="75600" tIns="75600" rIns="75600" bIns="75600" anchor="ctr" anchorCtr="0">
              <a:noAutofit/>
            </a:bodyPr>
            <a:lstStyle/>
            <a:p>
              <a:endParaRPr sz="1158"/>
            </a:p>
          </p:txBody>
        </p:sp>
      </p:grpSp>
      <p:sp>
        <p:nvSpPr>
          <p:cNvPr id="4" name="文字方塊 3">
            <a:extLst>
              <a:ext uri="{FF2B5EF4-FFF2-40B4-BE49-F238E27FC236}">
                <a16:creationId xmlns:a16="http://schemas.microsoft.com/office/drawing/2014/main" id="{6E6A3487-5FAF-3925-2F84-738A379A5A86}"/>
              </a:ext>
            </a:extLst>
          </p:cNvPr>
          <p:cNvSpPr txBox="1"/>
          <p:nvPr/>
        </p:nvSpPr>
        <p:spPr>
          <a:xfrm>
            <a:off x="0" y="10182138"/>
            <a:ext cx="2608369" cy="276999"/>
          </a:xfrm>
          <a:prstGeom prst="rect">
            <a:avLst/>
          </a:prstGeom>
          <a:noFill/>
        </p:spPr>
        <p:txBody>
          <a:bodyPr wrap="square" rtlCol="0">
            <a:spAutoFit/>
          </a:bodyPr>
          <a:lstStyle/>
          <a:p>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水保技師電子報 月刊 第</a:t>
            </a:r>
            <a:r>
              <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rPr>
              <a:t>54</a:t>
            </a:r>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期</a:t>
            </a:r>
            <a:endPar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endParaRPr>
          </a:p>
        </p:txBody>
      </p:sp>
    </p:spTree>
    <p:extLst>
      <p:ext uri="{BB962C8B-B14F-4D97-AF65-F5344CB8AC3E}">
        <p14:creationId xmlns:p14="http://schemas.microsoft.com/office/powerpoint/2010/main" val="3819918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4FA9DCD2-54FD-D308-DDBB-F7A1D8DDE1E9}"/>
              </a:ext>
            </a:extLst>
          </p:cNvPr>
          <p:cNvSpPr txBox="1"/>
          <p:nvPr/>
        </p:nvSpPr>
        <p:spPr>
          <a:xfrm>
            <a:off x="901004" y="8558599"/>
            <a:ext cx="5589964" cy="2571072"/>
          </a:xfrm>
          <a:prstGeom prst="rect">
            <a:avLst/>
          </a:prstGeom>
          <a:noFill/>
        </p:spPr>
        <p:txBody>
          <a:bodyPr wrap="square" numCol="1" spcCol="432000" rtlCol="0">
            <a:noAutofit/>
          </a:bodyPr>
          <a:lstStyle/>
          <a:p>
            <a:pPr algn="ctr">
              <a:lnSpc>
                <a:spcPct val="150000"/>
              </a:lnSpc>
              <a:spcAft>
                <a:spcPts val="600"/>
              </a:spcAft>
            </a:pPr>
            <a:r>
              <a:rPr lang="zh-TW" altLang="en-US" sz="1400" dirty="0">
                <a:solidFill>
                  <a:schemeClr val="accent1">
                    <a:lumMod val="50000"/>
                  </a:schemeClr>
                </a:solidFill>
                <a:latin typeface="微軟正黑體" panose="020B0604030504040204" pitchFamily="34" charset="-120"/>
                <a:ea typeface="微軟正黑體" panose="020B0604030504040204" pitchFamily="34" charset="-120"/>
              </a:rPr>
              <a:t>魚路古道緣由</a:t>
            </a:r>
          </a:p>
          <a:p>
            <a:pPr algn="ctr">
              <a:lnSpc>
                <a:spcPct val="150000"/>
              </a:lnSpc>
              <a:spcAft>
                <a:spcPts val="600"/>
              </a:spcAft>
            </a:pPr>
            <a:r>
              <a:rPr lang="zh-TW" altLang="en-US" sz="1400" dirty="0">
                <a:solidFill>
                  <a:schemeClr val="accent1">
                    <a:lumMod val="50000"/>
                  </a:schemeClr>
                </a:solidFill>
                <a:latin typeface="微軟正黑體" panose="020B0604030504040204" pitchFamily="34" charset="-120"/>
                <a:ea typeface="微軟正黑體" panose="020B0604030504040204" pitchFamily="34" charset="-120"/>
              </a:rPr>
              <a:t>“金包里大路 與日人路</a:t>
            </a:r>
          </a:p>
          <a:p>
            <a:pPr algn="ctr">
              <a:lnSpc>
                <a:spcPct val="150000"/>
              </a:lnSpc>
              <a:spcAft>
                <a:spcPts val="600"/>
              </a:spcAft>
            </a:pPr>
            <a:r>
              <a:rPr lang="en-US" altLang="zh-TW" sz="1400" dirty="0">
                <a:solidFill>
                  <a:schemeClr val="accent1">
                    <a:lumMod val="50000"/>
                  </a:schemeClr>
                </a:solidFill>
                <a:latin typeface="微軟正黑體" panose="020B0604030504040204" pitchFamily="34" charset="-120"/>
                <a:ea typeface="微軟正黑體" panose="020B0604030504040204" pitchFamily="34" charset="-120"/>
              </a:rPr>
              <a:t>The </a:t>
            </a:r>
            <a:r>
              <a:rPr lang="en-US" altLang="zh-TW" sz="1400" dirty="0" err="1">
                <a:solidFill>
                  <a:schemeClr val="accent1">
                    <a:lumMod val="50000"/>
                  </a:schemeClr>
                </a:solidFill>
                <a:latin typeface="微軟正黑體" panose="020B0604030504040204" pitchFamily="34" charset="-120"/>
                <a:ea typeface="微軟正黑體" panose="020B0604030504040204" pitchFamily="34" charset="-120"/>
              </a:rPr>
              <a:t>Jinbaoli</a:t>
            </a:r>
            <a:r>
              <a:rPr lang="en-US" altLang="zh-TW" sz="1400" dirty="0">
                <a:solidFill>
                  <a:schemeClr val="accent1">
                    <a:lumMod val="50000"/>
                  </a:schemeClr>
                </a:solidFill>
                <a:latin typeface="微軟正黑體" panose="020B0604030504040204" pitchFamily="34" charset="-120"/>
                <a:ea typeface="微軟正黑體" panose="020B0604030504040204" pitchFamily="34" charset="-120"/>
              </a:rPr>
              <a:t> Trail and Japanese Road</a:t>
            </a:r>
          </a:p>
          <a:p>
            <a:pPr>
              <a:lnSpc>
                <a:spcPct val="150000"/>
              </a:lnSpc>
            </a:pPr>
            <a:endParaRPr lang="zh-TW" altLang="en-US" sz="1800" dirty="0">
              <a:solidFill>
                <a:schemeClr val="bg1"/>
              </a:solidFill>
            </a:endParaRPr>
          </a:p>
        </p:txBody>
      </p:sp>
      <p:sp>
        <p:nvSpPr>
          <p:cNvPr id="6" name="文字方塊 5">
            <a:extLst>
              <a:ext uri="{FF2B5EF4-FFF2-40B4-BE49-F238E27FC236}">
                <a16:creationId xmlns:a16="http://schemas.microsoft.com/office/drawing/2014/main" id="{F83FDC90-A655-6F1C-A6EE-8F10DFFFB916}"/>
              </a:ext>
            </a:extLst>
          </p:cNvPr>
          <p:cNvSpPr txBox="1"/>
          <p:nvPr/>
        </p:nvSpPr>
        <p:spPr>
          <a:xfrm>
            <a:off x="728562" y="1228523"/>
            <a:ext cx="2043957" cy="400110"/>
          </a:xfrm>
          <a:prstGeom prst="rect">
            <a:avLst/>
          </a:prstGeom>
          <a:gradFill flip="none" rotWithShape="1">
            <a:gsLst>
              <a:gs pos="0">
                <a:srgbClr val="FF8F8F"/>
              </a:gs>
              <a:gs pos="50000">
                <a:srgbClr val="FF0000">
                  <a:tint val="44500"/>
                  <a:satMod val="160000"/>
                </a:srgbClr>
              </a:gs>
              <a:gs pos="100000">
                <a:srgbClr val="FF0000">
                  <a:tint val="23500"/>
                  <a:satMod val="160000"/>
                </a:srgbClr>
              </a:gs>
            </a:gsLst>
            <a:lin ang="0" scaled="1"/>
            <a:tileRect/>
          </a:gradFill>
        </p:spPr>
        <p:txBody>
          <a:bodyPr wrap="square">
            <a:spAutoFit/>
          </a:bodyPr>
          <a:lstStyle>
            <a:defPPr>
              <a:defRPr lang="zh-TW"/>
            </a:defPPr>
            <a:lvl1pPr>
              <a:defRPr sz="2000" b="1">
                <a:solidFill>
                  <a:schemeClr val="accent1">
                    <a:lumMod val="50000"/>
                  </a:schemeClr>
                </a:solidFill>
                <a:latin typeface="微軟正黑體" panose="020B0604030504040204" pitchFamily="34" charset="-120"/>
                <a:ea typeface="微軟正黑體" panose="020B0604030504040204" pitchFamily="34" charset="-120"/>
              </a:defRPr>
            </a:lvl1pPr>
          </a:lstStyle>
          <a:p>
            <a:r>
              <a:rPr lang="zh-TW" altLang="en-US" dirty="0"/>
              <a:t>二、水保小百科</a:t>
            </a:r>
            <a:endParaRPr lang="en-US" altLang="zh-TW" dirty="0"/>
          </a:p>
        </p:txBody>
      </p:sp>
      <p:sp>
        <p:nvSpPr>
          <p:cNvPr id="16" name="文字方塊 15">
            <a:extLst>
              <a:ext uri="{FF2B5EF4-FFF2-40B4-BE49-F238E27FC236}">
                <a16:creationId xmlns:a16="http://schemas.microsoft.com/office/drawing/2014/main" id="{D09DB6F4-7474-3A25-1EAA-B5D2A6CDC8C2}"/>
              </a:ext>
            </a:extLst>
          </p:cNvPr>
          <p:cNvSpPr txBox="1"/>
          <p:nvPr/>
        </p:nvSpPr>
        <p:spPr>
          <a:xfrm>
            <a:off x="1974058" y="8101809"/>
            <a:ext cx="3614734" cy="307777"/>
          </a:xfrm>
          <a:prstGeom prst="rect">
            <a:avLst/>
          </a:prstGeom>
          <a:noFill/>
        </p:spPr>
        <p:txBody>
          <a:bodyPr wrap="square" rtlCol="0">
            <a:spAutoFit/>
          </a:bodyPr>
          <a:lstStyle/>
          <a:p>
            <a:pPr algn="ctr"/>
            <a:r>
              <a:rPr lang="zh-TW" altLang="en-US" sz="1400" dirty="0">
                <a:latin typeface="微軟正黑體" panose="020B0604030504040204" pitchFamily="34" charset="-120"/>
                <a:ea typeface="微軟正黑體" panose="020B0604030504040204" pitchFamily="34" charset="-120"/>
              </a:rPr>
              <a:t>▲魚路古道擎天崗入口</a:t>
            </a:r>
            <a:r>
              <a:rPr lang="en-US" altLang="zh-TW" sz="1400" dirty="0">
                <a:latin typeface="微軟正黑體" panose="020B0604030504040204" pitchFamily="34" charset="-120"/>
                <a:ea typeface="微軟正黑體" panose="020B0604030504040204" pitchFamily="34" charset="-120"/>
              </a:rPr>
              <a:t>(</a:t>
            </a:r>
            <a:r>
              <a:rPr lang="zh-TW" altLang="en-US" sz="1400" dirty="0">
                <a:latin typeface="微軟正黑體" panose="020B0604030504040204" pitchFamily="34" charset="-120"/>
                <a:ea typeface="微軟正黑體" panose="020B0604030504040204" pitchFamily="34" charset="-120"/>
              </a:rPr>
              <a:t>金包里大路城門</a:t>
            </a:r>
            <a:r>
              <a:rPr lang="en-US" altLang="zh-TW" sz="1400" dirty="0">
                <a:latin typeface="微軟正黑體" panose="020B0604030504040204" pitchFamily="34" charset="-120"/>
                <a:ea typeface="微軟正黑體" panose="020B0604030504040204" pitchFamily="34" charset="-120"/>
              </a:rPr>
              <a:t>)</a:t>
            </a:r>
            <a:endParaRPr lang="zh-TW" altLang="en-US" sz="1400" dirty="0">
              <a:latin typeface="微軟正黑體" panose="020B0604030504040204" pitchFamily="34" charset="-120"/>
              <a:ea typeface="微軟正黑體" panose="020B0604030504040204" pitchFamily="34" charset="-120"/>
            </a:endParaRPr>
          </a:p>
        </p:txBody>
      </p:sp>
      <p:sp>
        <p:nvSpPr>
          <p:cNvPr id="5" name="矩形 4">
            <a:extLst>
              <a:ext uri="{FF2B5EF4-FFF2-40B4-BE49-F238E27FC236}">
                <a16:creationId xmlns:a16="http://schemas.microsoft.com/office/drawing/2014/main" id="{F5DAC00F-4FE8-A7C1-D9B5-2BC765D4CDF5}"/>
              </a:ext>
            </a:extLst>
          </p:cNvPr>
          <p:cNvSpPr/>
          <p:nvPr/>
        </p:nvSpPr>
        <p:spPr>
          <a:xfrm>
            <a:off x="526066" y="1713420"/>
            <a:ext cx="4680520" cy="307777"/>
          </a:xfrm>
          <a:prstGeom prst="rect">
            <a:avLst/>
          </a:prstGeom>
        </p:spPr>
        <p:txBody>
          <a:bodyPr wrap="square">
            <a:spAutoFit/>
          </a:bodyPr>
          <a:lstStyle/>
          <a:p>
            <a:pPr algn="ctr"/>
            <a:r>
              <a:rPr lang="zh-TW" altLang="en-US" sz="1400" b="1" dirty="0">
                <a:latin typeface="微軟正黑體" panose="020B0604030504040204" pitchFamily="34" charset="-120"/>
                <a:ea typeface="微軟正黑體" panose="020B0604030504040204" pitchFamily="34" charset="-120"/>
              </a:rPr>
              <a:t>人文、歷史、生態及科研魚路古道步道</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朱耀光技師</a:t>
            </a:r>
            <a:endParaRPr lang="en-US" altLang="zh-TW" sz="1600" b="1" dirty="0">
              <a:latin typeface="微軟正黑體" panose="020B0604030504040204" pitchFamily="34" charset="-120"/>
              <a:ea typeface="微軟正黑體" panose="020B0604030504040204" pitchFamily="34" charset="-120"/>
            </a:endParaRPr>
          </a:p>
        </p:txBody>
      </p:sp>
      <p:sp>
        <p:nvSpPr>
          <p:cNvPr id="2" name="頁尾版面配置區 1">
            <a:extLst>
              <a:ext uri="{FF2B5EF4-FFF2-40B4-BE49-F238E27FC236}">
                <a16:creationId xmlns:a16="http://schemas.microsoft.com/office/drawing/2014/main" id="{461C4F92-F30D-4B30-5B11-CFC6AFBC8814}"/>
              </a:ext>
            </a:extLst>
          </p:cNvPr>
          <p:cNvSpPr>
            <a:spLocks noGrp="1"/>
          </p:cNvSpPr>
          <p:nvPr>
            <p:ph type="ftr" sz="quarter" idx="11"/>
          </p:nvPr>
        </p:nvSpPr>
        <p:spPr>
          <a:xfrm>
            <a:off x="7177570" y="9844135"/>
            <a:ext cx="2772463" cy="569325"/>
          </a:xfrm>
        </p:spPr>
        <p:txBody>
          <a:bodyPr/>
          <a:lstStyle/>
          <a:p>
            <a:r>
              <a:rPr lang="en-US" sz="1800" dirty="0"/>
              <a:t>4</a:t>
            </a:r>
            <a:endParaRPr kumimoji="0" lang="en-US" sz="1800" dirty="0"/>
          </a:p>
        </p:txBody>
      </p:sp>
      <p:grpSp>
        <p:nvGrpSpPr>
          <p:cNvPr id="18" name="Google Shape;11492;p84">
            <a:extLst>
              <a:ext uri="{FF2B5EF4-FFF2-40B4-BE49-F238E27FC236}">
                <a16:creationId xmlns:a16="http://schemas.microsoft.com/office/drawing/2014/main" id="{C5464B5F-7056-DED1-827B-E642EC8D1E4C}"/>
              </a:ext>
            </a:extLst>
          </p:cNvPr>
          <p:cNvGrpSpPr/>
          <p:nvPr/>
        </p:nvGrpSpPr>
        <p:grpSpPr>
          <a:xfrm>
            <a:off x="0" y="10478627"/>
            <a:ext cx="2162315" cy="62982"/>
            <a:chOff x="4411970" y="2962952"/>
            <a:chExt cx="706544" cy="104212"/>
          </a:xfrm>
          <a:solidFill>
            <a:schemeClr val="accent1">
              <a:lumMod val="20000"/>
              <a:lumOff val="80000"/>
            </a:schemeClr>
          </a:solidFill>
        </p:grpSpPr>
        <p:sp>
          <p:nvSpPr>
            <p:cNvPr id="19" name="Google Shape;11493;p84">
              <a:extLst>
                <a:ext uri="{FF2B5EF4-FFF2-40B4-BE49-F238E27FC236}">
                  <a16:creationId xmlns:a16="http://schemas.microsoft.com/office/drawing/2014/main" id="{A2DEA11E-B77B-59FA-E4E5-42F131D87D82}"/>
                </a:ext>
              </a:extLst>
            </p:cNvPr>
            <p:cNvSpPr/>
            <p:nvPr/>
          </p:nvSpPr>
          <p:spPr>
            <a:xfrm>
              <a:off x="4583864" y="2962952"/>
              <a:ext cx="534651" cy="104077"/>
            </a:xfrm>
            <a:custGeom>
              <a:avLst/>
              <a:gdLst/>
              <a:ahLst/>
              <a:cxnLst/>
              <a:rect l="l" t="t" r="r" b="b"/>
              <a:pathLst>
                <a:path w="11841" h="2305" extrusionOk="0">
                  <a:moveTo>
                    <a:pt x="1155" y="0"/>
                  </a:moveTo>
                  <a:lnTo>
                    <a:pt x="0" y="2304"/>
                  </a:lnTo>
                  <a:lnTo>
                    <a:pt x="11410" y="2304"/>
                  </a:lnTo>
                  <a:lnTo>
                    <a:pt x="11840" y="1153"/>
                  </a:lnTo>
                  <a:lnTo>
                    <a:pt x="11410" y="0"/>
                  </a:lnTo>
                  <a:close/>
                </a:path>
              </a:pathLst>
            </a:custGeom>
            <a:grpFill/>
            <a:ln>
              <a:noFill/>
            </a:ln>
          </p:spPr>
          <p:txBody>
            <a:bodyPr spcFirstLastPara="1" wrap="square" lIns="75600" tIns="75600" rIns="75600" bIns="75600" anchor="ctr" anchorCtr="0">
              <a:noAutofit/>
            </a:bodyPr>
            <a:lstStyle/>
            <a:p>
              <a:endParaRPr sz="1158"/>
            </a:p>
          </p:txBody>
        </p:sp>
        <p:sp>
          <p:nvSpPr>
            <p:cNvPr id="20" name="Google Shape;11494;p84">
              <a:extLst>
                <a:ext uri="{FF2B5EF4-FFF2-40B4-BE49-F238E27FC236}">
                  <a16:creationId xmlns:a16="http://schemas.microsoft.com/office/drawing/2014/main" id="{BAF03868-ED13-C199-61B9-5D0432643A13}"/>
                </a:ext>
              </a:extLst>
            </p:cNvPr>
            <p:cNvSpPr/>
            <p:nvPr/>
          </p:nvSpPr>
          <p:spPr>
            <a:xfrm>
              <a:off x="4411970" y="2963088"/>
              <a:ext cx="124124" cy="104077"/>
            </a:xfrm>
            <a:custGeom>
              <a:avLst/>
              <a:gdLst/>
              <a:ahLst/>
              <a:cxnLst/>
              <a:rect l="l" t="t" r="r" b="b"/>
              <a:pathLst>
                <a:path w="2749" h="2305" extrusionOk="0">
                  <a:moveTo>
                    <a:pt x="2749" y="0"/>
                  </a:moveTo>
                  <a:lnTo>
                    <a:pt x="177" y="2"/>
                  </a:lnTo>
                  <a:cubicBezTo>
                    <a:pt x="79" y="2"/>
                    <a:pt x="1" y="79"/>
                    <a:pt x="1" y="176"/>
                  </a:cubicBezTo>
                  <a:lnTo>
                    <a:pt x="1" y="2130"/>
                  </a:lnTo>
                  <a:cubicBezTo>
                    <a:pt x="1" y="2226"/>
                    <a:pt x="79" y="2305"/>
                    <a:pt x="177" y="2305"/>
                  </a:cubicBezTo>
                  <a:lnTo>
                    <a:pt x="1522" y="2305"/>
                  </a:lnTo>
                  <a:lnTo>
                    <a:pt x="2749" y="0"/>
                  </a:lnTo>
                  <a:close/>
                </a:path>
              </a:pathLst>
            </a:custGeom>
            <a:grpFill/>
            <a:ln>
              <a:noFill/>
            </a:ln>
          </p:spPr>
          <p:txBody>
            <a:bodyPr spcFirstLastPara="1" wrap="square" lIns="75600" tIns="75600" rIns="75600" bIns="75600" anchor="ctr" anchorCtr="0">
              <a:noAutofit/>
            </a:bodyPr>
            <a:lstStyle/>
            <a:p>
              <a:endParaRPr sz="1158"/>
            </a:p>
          </p:txBody>
        </p:sp>
        <p:sp>
          <p:nvSpPr>
            <p:cNvPr id="21" name="Google Shape;11495;p84">
              <a:extLst>
                <a:ext uri="{FF2B5EF4-FFF2-40B4-BE49-F238E27FC236}">
                  <a16:creationId xmlns:a16="http://schemas.microsoft.com/office/drawing/2014/main" id="{F583E3ED-C756-0322-65E1-0DF2E8F098B4}"/>
                </a:ext>
              </a:extLst>
            </p:cNvPr>
            <p:cNvSpPr/>
            <p:nvPr/>
          </p:nvSpPr>
          <p:spPr>
            <a:xfrm>
              <a:off x="4496946" y="2963133"/>
              <a:ext cx="79920" cy="104031"/>
            </a:xfrm>
            <a:custGeom>
              <a:avLst/>
              <a:gdLst/>
              <a:ahLst/>
              <a:cxnLst/>
              <a:rect l="l" t="t" r="r" b="b"/>
              <a:pathLst>
                <a:path w="1770" h="2304" extrusionOk="0">
                  <a:moveTo>
                    <a:pt x="1227" y="1"/>
                  </a:moveTo>
                  <a:lnTo>
                    <a:pt x="0" y="2304"/>
                  </a:lnTo>
                  <a:lnTo>
                    <a:pt x="542" y="2304"/>
                  </a:lnTo>
                  <a:lnTo>
                    <a:pt x="1770" y="1"/>
                  </a:lnTo>
                  <a:close/>
                </a:path>
              </a:pathLst>
            </a:custGeom>
            <a:grpFill/>
            <a:ln>
              <a:noFill/>
            </a:ln>
          </p:spPr>
          <p:txBody>
            <a:bodyPr spcFirstLastPara="1" wrap="square" lIns="75600" tIns="75600" rIns="75600" bIns="75600" anchor="ctr" anchorCtr="0">
              <a:noAutofit/>
            </a:bodyPr>
            <a:lstStyle/>
            <a:p>
              <a:endParaRPr sz="1158"/>
            </a:p>
          </p:txBody>
        </p:sp>
        <p:sp>
          <p:nvSpPr>
            <p:cNvPr id="22" name="Google Shape;11496;p84">
              <a:extLst>
                <a:ext uri="{FF2B5EF4-FFF2-40B4-BE49-F238E27FC236}">
                  <a16:creationId xmlns:a16="http://schemas.microsoft.com/office/drawing/2014/main" id="{219E9B99-A283-4F48-1BFE-2E4249C26C3B}"/>
                </a:ext>
              </a:extLst>
            </p:cNvPr>
            <p:cNvSpPr/>
            <p:nvPr/>
          </p:nvSpPr>
          <p:spPr>
            <a:xfrm>
              <a:off x="4537628" y="2963133"/>
              <a:ext cx="79965" cy="104031"/>
            </a:xfrm>
            <a:custGeom>
              <a:avLst/>
              <a:gdLst/>
              <a:ahLst/>
              <a:cxnLst/>
              <a:rect l="l" t="t" r="r" b="b"/>
              <a:pathLst>
                <a:path w="1771" h="2304" extrusionOk="0">
                  <a:moveTo>
                    <a:pt x="1229" y="1"/>
                  </a:moveTo>
                  <a:lnTo>
                    <a:pt x="1" y="2304"/>
                  </a:lnTo>
                  <a:lnTo>
                    <a:pt x="544" y="2304"/>
                  </a:lnTo>
                  <a:lnTo>
                    <a:pt x="1770" y="1"/>
                  </a:lnTo>
                  <a:close/>
                </a:path>
              </a:pathLst>
            </a:custGeom>
            <a:grpFill/>
            <a:ln>
              <a:noFill/>
            </a:ln>
          </p:spPr>
          <p:txBody>
            <a:bodyPr spcFirstLastPara="1" wrap="square" lIns="75600" tIns="75600" rIns="75600" bIns="75600" anchor="ctr" anchorCtr="0">
              <a:noAutofit/>
            </a:bodyPr>
            <a:lstStyle/>
            <a:p>
              <a:endParaRPr sz="1158"/>
            </a:p>
          </p:txBody>
        </p:sp>
      </p:grpSp>
      <p:sp>
        <p:nvSpPr>
          <p:cNvPr id="7" name="文字方塊 6">
            <a:extLst>
              <a:ext uri="{FF2B5EF4-FFF2-40B4-BE49-F238E27FC236}">
                <a16:creationId xmlns:a16="http://schemas.microsoft.com/office/drawing/2014/main" id="{7BD79D41-7766-C06B-0691-F6C61267224D}"/>
              </a:ext>
            </a:extLst>
          </p:cNvPr>
          <p:cNvSpPr txBox="1"/>
          <p:nvPr/>
        </p:nvSpPr>
        <p:spPr>
          <a:xfrm>
            <a:off x="0" y="10182138"/>
            <a:ext cx="2608369" cy="276999"/>
          </a:xfrm>
          <a:prstGeom prst="rect">
            <a:avLst/>
          </a:prstGeom>
          <a:noFill/>
        </p:spPr>
        <p:txBody>
          <a:bodyPr wrap="square" rtlCol="0">
            <a:spAutoFit/>
          </a:bodyPr>
          <a:lstStyle/>
          <a:p>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水保技師電子報 月刊 第</a:t>
            </a:r>
            <a:r>
              <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rPr>
              <a:t>54</a:t>
            </a:r>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期</a:t>
            </a:r>
            <a:endPar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endParaRPr>
          </a:p>
        </p:txBody>
      </p:sp>
      <p:pic>
        <p:nvPicPr>
          <p:cNvPr id="10" name="Picture 1">
            <a:extLst>
              <a:ext uri="{FF2B5EF4-FFF2-40B4-BE49-F238E27FC236}">
                <a16:creationId xmlns:a16="http://schemas.microsoft.com/office/drawing/2014/main" id="{9CFBD057-9D18-4E89-D203-A3EF7A71A6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1387" y="2226634"/>
            <a:ext cx="4349197" cy="5797372"/>
          </a:xfrm>
          <a:prstGeom prst="rect">
            <a:avLst/>
          </a:prstGeom>
        </p:spPr>
      </p:pic>
    </p:spTree>
    <p:extLst>
      <p:ext uri="{BB962C8B-B14F-4D97-AF65-F5344CB8AC3E}">
        <p14:creationId xmlns:p14="http://schemas.microsoft.com/office/powerpoint/2010/main" val="48943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1D576159-DF3D-CD05-E6EA-D26DE5A61451}"/>
              </a:ext>
            </a:extLst>
          </p:cNvPr>
          <p:cNvSpPr/>
          <p:nvPr/>
        </p:nvSpPr>
        <p:spPr>
          <a:xfrm>
            <a:off x="728562" y="4968215"/>
            <a:ext cx="6105726" cy="4248473"/>
          </a:xfrm>
          <a:prstGeom prst="rect">
            <a:avLst/>
          </a:prstGeom>
          <a:solidFill>
            <a:schemeClr val="tx2">
              <a:lumMod val="40000"/>
              <a:lumOff val="60000"/>
              <a:alpha val="8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zh-TW" altLang="en-US" dirty="0"/>
          </a:p>
        </p:txBody>
      </p:sp>
      <p:sp>
        <p:nvSpPr>
          <p:cNvPr id="4" name="文字方塊 3">
            <a:extLst>
              <a:ext uri="{FF2B5EF4-FFF2-40B4-BE49-F238E27FC236}">
                <a16:creationId xmlns:a16="http://schemas.microsoft.com/office/drawing/2014/main" id="{4FA9DCD2-54FD-D308-DDBB-F7A1D8DDE1E9}"/>
              </a:ext>
            </a:extLst>
          </p:cNvPr>
          <p:cNvSpPr txBox="1"/>
          <p:nvPr/>
        </p:nvSpPr>
        <p:spPr>
          <a:xfrm>
            <a:off x="986443" y="5050843"/>
            <a:ext cx="5589964" cy="2571072"/>
          </a:xfrm>
          <a:prstGeom prst="rect">
            <a:avLst/>
          </a:prstGeom>
          <a:noFill/>
        </p:spPr>
        <p:txBody>
          <a:bodyPr wrap="square" numCol="1" spcCol="432000" rtlCol="0">
            <a:noAutofit/>
          </a:bodyPr>
          <a:lstStyle/>
          <a:p>
            <a:pPr algn="ctr">
              <a:lnSpc>
                <a:spcPct val="150000"/>
              </a:lnSpc>
            </a:pPr>
            <a:r>
              <a:rPr lang="zh-TW" altLang="en-US" sz="1800" b="1" dirty="0">
                <a:solidFill>
                  <a:schemeClr val="accent1">
                    <a:lumMod val="50000"/>
                  </a:schemeClr>
                </a:solidFill>
                <a:latin typeface="微軟正黑體" panose="020B0604030504040204" pitchFamily="34" charset="-120"/>
                <a:ea typeface="微軟正黑體" panose="020B0604030504040204" pitchFamily="34" charset="-120"/>
              </a:rPr>
              <a:t>魚路古道大眾運輸交通資訊</a:t>
            </a:r>
            <a:endParaRPr lang="en-US" altLang="zh-TW" sz="1800" b="1" dirty="0">
              <a:solidFill>
                <a:schemeClr val="accent1">
                  <a:lumMod val="50000"/>
                </a:schemeClr>
              </a:solidFill>
              <a:latin typeface="微軟正黑體" panose="020B0604030504040204" pitchFamily="34" charset="-120"/>
              <a:ea typeface="微軟正黑體" panose="020B0604030504040204" pitchFamily="34" charset="-120"/>
            </a:endParaRPr>
          </a:p>
          <a:p>
            <a:pPr algn="ctr">
              <a:lnSpc>
                <a:spcPct val="150000"/>
              </a:lnSpc>
            </a:pPr>
            <a:r>
              <a:rPr lang="zh-TW" altLang="en-US" sz="1400" dirty="0">
                <a:solidFill>
                  <a:schemeClr val="accent1">
                    <a:lumMod val="50000"/>
                  </a:schemeClr>
                </a:solidFill>
                <a:latin typeface="微軟正黑體" panose="020B0604030504040204" pitchFamily="34" charset="-120"/>
                <a:ea typeface="微軟正黑體" panose="020B0604030504040204" pitchFamily="34" charset="-120"/>
              </a:rPr>
              <a:t>從台北車站：皇家客運（台北至金山）、</a:t>
            </a:r>
            <a:r>
              <a:rPr lang="en-US" altLang="zh-TW" sz="1400" dirty="0">
                <a:solidFill>
                  <a:schemeClr val="accent1">
                    <a:lumMod val="50000"/>
                  </a:schemeClr>
                </a:solidFill>
                <a:latin typeface="微軟正黑體" panose="020B0604030504040204" pitchFamily="34" charset="-120"/>
                <a:ea typeface="微軟正黑體" panose="020B0604030504040204" pitchFamily="34" charset="-120"/>
              </a:rPr>
              <a:t>260</a:t>
            </a:r>
            <a:r>
              <a:rPr lang="zh-TW" altLang="en-US" sz="1400" dirty="0">
                <a:solidFill>
                  <a:schemeClr val="accent1">
                    <a:lumMod val="50000"/>
                  </a:schemeClr>
                </a:solidFill>
                <a:latin typeface="微軟正黑體" panose="020B0604030504040204" pitchFamily="34" charset="-120"/>
                <a:ea typeface="微軟正黑體" panose="020B0604030504040204" pitchFamily="34" charset="-120"/>
              </a:rPr>
              <a:t>正線、區間（東園、台北車站至陽明山），抵達陽明山公車總站後，搭乘</a:t>
            </a:r>
            <a:r>
              <a:rPr lang="en-US" altLang="zh-TW" sz="1400" dirty="0">
                <a:solidFill>
                  <a:schemeClr val="accent1">
                    <a:lumMod val="50000"/>
                  </a:schemeClr>
                </a:solidFill>
                <a:latin typeface="微軟正黑體" panose="020B0604030504040204" pitchFamily="34" charset="-120"/>
                <a:ea typeface="微軟正黑體" panose="020B0604030504040204" pitchFamily="34" charset="-120"/>
              </a:rPr>
              <a:t>108</a:t>
            </a:r>
            <a:r>
              <a:rPr lang="zh-TW" altLang="en-US" sz="1400" dirty="0">
                <a:solidFill>
                  <a:schemeClr val="accent1">
                    <a:lumMod val="50000"/>
                  </a:schemeClr>
                </a:solidFill>
                <a:latin typeface="微軟正黑體" panose="020B0604030504040204" pitchFamily="34" charset="-120"/>
                <a:ea typeface="微軟正黑體" panose="020B0604030504040204" pitchFamily="34" charset="-120"/>
              </a:rPr>
              <a:t>遊園公車至擎天崗站</a:t>
            </a:r>
          </a:p>
          <a:p>
            <a:pPr>
              <a:lnSpc>
                <a:spcPct val="150000"/>
              </a:lnSpc>
              <a:spcAft>
                <a:spcPts val="600"/>
              </a:spcAft>
            </a:pPr>
            <a:r>
              <a:rPr lang="zh-TW" altLang="en-US" sz="1400" dirty="0">
                <a:solidFill>
                  <a:schemeClr val="accent1">
                    <a:lumMod val="50000"/>
                  </a:schemeClr>
                </a:solidFill>
                <a:latin typeface="微軟正黑體" panose="020B0604030504040204" pitchFamily="34" charset="-120"/>
                <a:ea typeface="微軟正黑體" panose="020B0604030504040204" pitchFamily="34" charset="-120"/>
              </a:rPr>
              <a:t>從劍潭或士林：小</a:t>
            </a:r>
            <a:r>
              <a:rPr lang="en-US" altLang="zh-TW" sz="1400" dirty="0">
                <a:solidFill>
                  <a:schemeClr val="accent1">
                    <a:lumMod val="50000"/>
                  </a:schemeClr>
                </a:solidFill>
                <a:latin typeface="微軟正黑體" panose="020B0604030504040204" pitchFamily="34" charset="-120"/>
                <a:ea typeface="微軟正黑體" panose="020B0604030504040204" pitchFamily="34" charset="-120"/>
              </a:rPr>
              <a:t>15</a:t>
            </a:r>
            <a:r>
              <a:rPr lang="zh-TW" altLang="en-US" sz="1400" dirty="0">
                <a:solidFill>
                  <a:schemeClr val="accent1">
                    <a:lumMod val="50000"/>
                  </a:schemeClr>
                </a:solidFill>
                <a:latin typeface="微軟正黑體" panose="020B0604030504040204" pitchFamily="34" charset="-120"/>
                <a:ea typeface="微軟正黑體" panose="020B0604030504040204" pitchFamily="34" charset="-120"/>
              </a:rPr>
              <a:t>正線（捷運劍潭站至擎天崗）</a:t>
            </a:r>
          </a:p>
          <a:p>
            <a:pPr>
              <a:lnSpc>
                <a:spcPct val="150000"/>
              </a:lnSpc>
              <a:spcAft>
                <a:spcPts val="600"/>
              </a:spcAft>
            </a:pPr>
            <a:r>
              <a:rPr lang="zh-TW" altLang="en-US" sz="1400" dirty="0">
                <a:solidFill>
                  <a:schemeClr val="accent1">
                    <a:lumMod val="50000"/>
                  </a:schemeClr>
                </a:solidFill>
                <a:latin typeface="微軟正黑體" panose="020B0604030504040204" pitchFamily="34" charset="-120"/>
                <a:ea typeface="微軟正黑體" panose="020B0604030504040204" pitchFamily="34" charset="-120"/>
              </a:rPr>
              <a:t>回程：由上磺溪停車場步行至陽金公路上（上磺溪橋站）搭乘皇家客運往台北或金山</a:t>
            </a:r>
          </a:p>
          <a:p>
            <a:pPr>
              <a:lnSpc>
                <a:spcPct val="150000"/>
              </a:lnSpc>
              <a:spcAft>
                <a:spcPts val="600"/>
              </a:spcAft>
            </a:pPr>
            <a:r>
              <a:rPr lang="zh-TW" altLang="en-US" sz="1400" dirty="0">
                <a:solidFill>
                  <a:schemeClr val="accent1">
                    <a:lumMod val="50000"/>
                  </a:schemeClr>
                </a:solidFill>
                <a:latin typeface="微軟正黑體" panose="020B0604030504040204" pitchFamily="34" charset="-120"/>
                <a:ea typeface="微軟正黑體" panose="020B0604030504040204" pitchFamily="34" charset="-120"/>
              </a:rPr>
              <a:t>搭臺鐵至福隆站下</a:t>
            </a:r>
            <a:r>
              <a:rPr lang="en-US" altLang="zh-TW" sz="1400" dirty="0">
                <a:solidFill>
                  <a:schemeClr val="accent1">
                    <a:lumMod val="50000"/>
                  </a:schemeClr>
                </a:solidFill>
                <a:latin typeface="微軟正黑體" panose="020B0604030504040204" pitchFamily="34" charset="-120"/>
                <a:ea typeface="微軟正黑體" panose="020B0604030504040204" pitchFamily="34" charset="-120"/>
              </a:rPr>
              <a:t>—</a:t>
            </a:r>
            <a:r>
              <a:rPr lang="zh-TW" altLang="en-US" sz="1400" dirty="0">
                <a:solidFill>
                  <a:schemeClr val="accent1">
                    <a:lumMod val="50000"/>
                  </a:schemeClr>
                </a:solidFill>
                <a:latin typeface="微軟正黑體" panose="020B0604030504040204" pitchFamily="34" charset="-120"/>
                <a:ea typeface="微軟正黑體" panose="020B0604030504040204" pitchFamily="34" charset="-120"/>
              </a:rPr>
              <a:t>轉搭大臺北公車</a:t>
            </a:r>
            <a:r>
              <a:rPr lang="en-US" altLang="zh-TW" sz="1400" dirty="0">
                <a:solidFill>
                  <a:schemeClr val="accent1">
                    <a:lumMod val="50000"/>
                  </a:schemeClr>
                </a:solidFill>
                <a:latin typeface="微軟正黑體" panose="020B0604030504040204" pitchFamily="34" charset="-120"/>
                <a:ea typeface="微軟正黑體" panose="020B0604030504040204" pitchFamily="34" charset="-120"/>
              </a:rPr>
              <a:t>F831</a:t>
            </a:r>
            <a:r>
              <a:rPr lang="zh-TW" altLang="en-US" sz="1400" dirty="0">
                <a:solidFill>
                  <a:schemeClr val="accent1">
                    <a:lumMod val="50000"/>
                  </a:schemeClr>
                </a:solidFill>
                <a:latin typeface="微軟正黑體" panose="020B0604030504040204" pitchFamily="34" charset="-120"/>
                <a:ea typeface="微軟正黑體" panose="020B0604030504040204" pitchFamily="34" charset="-120"/>
              </a:rPr>
              <a:t>（平日行駛）至遠望坑親水公園站下。</a:t>
            </a:r>
          </a:p>
          <a:p>
            <a:pPr>
              <a:lnSpc>
                <a:spcPct val="150000"/>
              </a:lnSpc>
              <a:spcAft>
                <a:spcPts val="600"/>
              </a:spcAft>
            </a:pPr>
            <a:r>
              <a:rPr lang="zh-TW" altLang="en-US" sz="1400" dirty="0">
                <a:solidFill>
                  <a:schemeClr val="accent1">
                    <a:lumMod val="50000"/>
                  </a:schemeClr>
                </a:solidFill>
                <a:latin typeface="微軟正黑體" panose="020B0604030504040204" pitchFamily="34" charset="-120"/>
                <a:ea typeface="微軟正黑體" panose="020B0604030504040204" pitchFamily="34" charset="-120"/>
              </a:rPr>
              <a:t>搭臺鐵至福隆站下</a:t>
            </a:r>
            <a:r>
              <a:rPr lang="en-US" altLang="zh-TW" sz="1400" dirty="0">
                <a:solidFill>
                  <a:schemeClr val="accent1">
                    <a:lumMod val="50000"/>
                  </a:schemeClr>
                </a:solidFill>
                <a:latin typeface="微軟正黑體" panose="020B0604030504040204" pitchFamily="34" charset="-120"/>
                <a:ea typeface="微軟正黑體" panose="020B0604030504040204" pitchFamily="34" charset="-120"/>
              </a:rPr>
              <a:t>—</a:t>
            </a:r>
            <a:r>
              <a:rPr lang="zh-TW" altLang="en-US" sz="1400" dirty="0">
                <a:solidFill>
                  <a:schemeClr val="accent1">
                    <a:lumMod val="50000"/>
                  </a:schemeClr>
                </a:solidFill>
                <a:latin typeface="微軟正黑體" panose="020B0604030504040204" pitchFamily="34" charset="-120"/>
                <a:ea typeface="微軟正黑體" panose="020B0604030504040204" pitchFamily="34" charset="-120"/>
              </a:rPr>
              <a:t>轉搭大臺北公車</a:t>
            </a:r>
            <a:r>
              <a:rPr lang="en-US" altLang="zh-TW" sz="1400" dirty="0">
                <a:solidFill>
                  <a:schemeClr val="accent1">
                    <a:lumMod val="50000"/>
                  </a:schemeClr>
                </a:solidFill>
                <a:latin typeface="微軟正黑體" panose="020B0604030504040204" pitchFamily="34" charset="-120"/>
                <a:ea typeface="微軟正黑體" panose="020B0604030504040204" pitchFamily="34" charset="-120"/>
              </a:rPr>
              <a:t>F823</a:t>
            </a:r>
            <a:r>
              <a:rPr lang="zh-TW" altLang="en-US" sz="1400" dirty="0">
                <a:solidFill>
                  <a:schemeClr val="accent1">
                    <a:lumMod val="50000"/>
                  </a:schemeClr>
                </a:solidFill>
                <a:latin typeface="微軟正黑體" panose="020B0604030504040204" pitchFamily="34" charset="-120"/>
                <a:ea typeface="微軟正黑體" panose="020B0604030504040204" pitchFamily="34" charset="-120"/>
              </a:rPr>
              <a:t>至遠望坑口站下</a:t>
            </a:r>
            <a:r>
              <a:rPr lang="en-US" altLang="zh-TW" sz="1400" dirty="0">
                <a:solidFill>
                  <a:schemeClr val="accent1">
                    <a:lumMod val="50000"/>
                  </a:schemeClr>
                </a:solidFill>
                <a:latin typeface="微軟正黑體" panose="020B0604030504040204" pitchFamily="34" charset="-120"/>
                <a:ea typeface="微軟正黑體" panose="020B0604030504040204" pitchFamily="34" charset="-120"/>
              </a:rPr>
              <a:t>—</a:t>
            </a:r>
            <a:r>
              <a:rPr lang="zh-TW" altLang="en-US" sz="1400" dirty="0">
                <a:solidFill>
                  <a:schemeClr val="accent1">
                    <a:lumMod val="50000"/>
                  </a:schemeClr>
                </a:solidFill>
                <a:latin typeface="微軟正黑體" panose="020B0604030504040204" pitchFamily="34" charset="-120"/>
                <a:ea typeface="微軟正黑體" panose="020B0604030504040204" pitchFamily="34" charset="-120"/>
              </a:rPr>
              <a:t>步行約</a:t>
            </a:r>
            <a:r>
              <a:rPr lang="en-US" altLang="zh-TW" sz="1400" dirty="0">
                <a:solidFill>
                  <a:schemeClr val="accent1">
                    <a:lumMod val="50000"/>
                  </a:schemeClr>
                </a:solidFill>
                <a:latin typeface="微軟正黑體" panose="020B0604030504040204" pitchFamily="34" charset="-120"/>
                <a:ea typeface="微軟正黑體" panose="020B0604030504040204" pitchFamily="34" charset="-120"/>
              </a:rPr>
              <a:t>30</a:t>
            </a:r>
            <a:r>
              <a:rPr lang="zh-TW" altLang="en-US" sz="1400" dirty="0">
                <a:solidFill>
                  <a:schemeClr val="accent1">
                    <a:lumMod val="50000"/>
                  </a:schemeClr>
                </a:solidFill>
                <a:latin typeface="微軟正黑體" panose="020B0604030504040204" pitchFamily="34" charset="-120"/>
                <a:ea typeface="微軟正黑體" panose="020B0604030504040204" pitchFamily="34" charset="-120"/>
              </a:rPr>
              <a:t>分鐘至草嶺古道。</a:t>
            </a:r>
          </a:p>
          <a:p>
            <a:pPr>
              <a:lnSpc>
                <a:spcPct val="150000"/>
              </a:lnSpc>
            </a:pPr>
            <a:endParaRPr lang="zh-TW" altLang="en-US" sz="1800" dirty="0">
              <a:solidFill>
                <a:schemeClr val="bg1"/>
              </a:solidFill>
            </a:endParaRPr>
          </a:p>
        </p:txBody>
      </p:sp>
      <p:sp>
        <p:nvSpPr>
          <p:cNvPr id="2" name="頁尾版面配置區 1">
            <a:extLst>
              <a:ext uri="{FF2B5EF4-FFF2-40B4-BE49-F238E27FC236}">
                <a16:creationId xmlns:a16="http://schemas.microsoft.com/office/drawing/2014/main" id="{461C4F92-F30D-4B30-5B11-CFC6AFBC8814}"/>
              </a:ext>
            </a:extLst>
          </p:cNvPr>
          <p:cNvSpPr>
            <a:spLocks noGrp="1"/>
          </p:cNvSpPr>
          <p:nvPr>
            <p:ph type="ftr" sz="quarter" idx="11"/>
          </p:nvPr>
        </p:nvSpPr>
        <p:spPr>
          <a:xfrm>
            <a:off x="7177570" y="9844135"/>
            <a:ext cx="2772463" cy="569325"/>
          </a:xfrm>
        </p:spPr>
        <p:txBody>
          <a:bodyPr/>
          <a:lstStyle/>
          <a:p>
            <a:r>
              <a:rPr lang="en-US" altLang="zh-TW" sz="1800" dirty="0"/>
              <a:t>5</a:t>
            </a:r>
            <a:endParaRPr kumimoji="0" lang="en-US" sz="1800" dirty="0"/>
          </a:p>
        </p:txBody>
      </p:sp>
      <p:grpSp>
        <p:nvGrpSpPr>
          <p:cNvPr id="18" name="Google Shape;11492;p84">
            <a:extLst>
              <a:ext uri="{FF2B5EF4-FFF2-40B4-BE49-F238E27FC236}">
                <a16:creationId xmlns:a16="http://schemas.microsoft.com/office/drawing/2014/main" id="{C5464B5F-7056-DED1-827B-E642EC8D1E4C}"/>
              </a:ext>
            </a:extLst>
          </p:cNvPr>
          <p:cNvGrpSpPr/>
          <p:nvPr/>
        </p:nvGrpSpPr>
        <p:grpSpPr>
          <a:xfrm>
            <a:off x="0" y="10478627"/>
            <a:ext cx="2162315" cy="62982"/>
            <a:chOff x="4411970" y="2962952"/>
            <a:chExt cx="706544" cy="104212"/>
          </a:xfrm>
          <a:solidFill>
            <a:schemeClr val="accent1">
              <a:lumMod val="20000"/>
              <a:lumOff val="80000"/>
            </a:schemeClr>
          </a:solidFill>
        </p:grpSpPr>
        <p:sp>
          <p:nvSpPr>
            <p:cNvPr id="19" name="Google Shape;11493;p84">
              <a:extLst>
                <a:ext uri="{FF2B5EF4-FFF2-40B4-BE49-F238E27FC236}">
                  <a16:creationId xmlns:a16="http://schemas.microsoft.com/office/drawing/2014/main" id="{A2DEA11E-B77B-59FA-E4E5-42F131D87D82}"/>
                </a:ext>
              </a:extLst>
            </p:cNvPr>
            <p:cNvSpPr/>
            <p:nvPr/>
          </p:nvSpPr>
          <p:spPr>
            <a:xfrm>
              <a:off x="4583864" y="2962952"/>
              <a:ext cx="534651" cy="104077"/>
            </a:xfrm>
            <a:custGeom>
              <a:avLst/>
              <a:gdLst/>
              <a:ahLst/>
              <a:cxnLst/>
              <a:rect l="l" t="t" r="r" b="b"/>
              <a:pathLst>
                <a:path w="11841" h="2305" extrusionOk="0">
                  <a:moveTo>
                    <a:pt x="1155" y="0"/>
                  </a:moveTo>
                  <a:lnTo>
                    <a:pt x="0" y="2304"/>
                  </a:lnTo>
                  <a:lnTo>
                    <a:pt x="11410" y="2304"/>
                  </a:lnTo>
                  <a:lnTo>
                    <a:pt x="11840" y="1153"/>
                  </a:lnTo>
                  <a:lnTo>
                    <a:pt x="11410" y="0"/>
                  </a:lnTo>
                  <a:close/>
                </a:path>
              </a:pathLst>
            </a:custGeom>
            <a:grpFill/>
            <a:ln>
              <a:noFill/>
            </a:ln>
          </p:spPr>
          <p:txBody>
            <a:bodyPr spcFirstLastPara="1" wrap="square" lIns="75600" tIns="75600" rIns="75600" bIns="75600" anchor="ctr" anchorCtr="0">
              <a:noAutofit/>
            </a:bodyPr>
            <a:lstStyle/>
            <a:p>
              <a:endParaRPr sz="1158"/>
            </a:p>
          </p:txBody>
        </p:sp>
        <p:sp>
          <p:nvSpPr>
            <p:cNvPr id="20" name="Google Shape;11494;p84">
              <a:extLst>
                <a:ext uri="{FF2B5EF4-FFF2-40B4-BE49-F238E27FC236}">
                  <a16:creationId xmlns:a16="http://schemas.microsoft.com/office/drawing/2014/main" id="{BAF03868-ED13-C199-61B9-5D0432643A13}"/>
                </a:ext>
              </a:extLst>
            </p:cNvPr>
            <p:cNvSpPr/>
            <p:nvPr/>
          </p:nvSpPr>
          <p:spPr>
            <a:xfrm>
              <a:off x="4411970" y="2963088"/>
              <a:ext cx="124124" cy="104077"/>
            </a:xfrm>
            <a:custGeom>
              <a:avLst/>
              <a:gdLst/>
              <a:ahLst/>
              <a:cxnLst/>
              <a:rect l="l" t="t" r="r" b="b"/>
              <a:pathLst>
                <a:path w="2749" h="2305" extrusionOk="0">
                  <a:moveTo>
                    <a:pt x="2749" y="0"/>
                  </a:moveTo>
                  <a:lnTo>
                    <a:pt x="177" y="2"/>
                  </a:lnTo>
                  <a:cubicBezTo>
                    <a:pt x="79" y="2"/>
                    <a:pt x="1" y="79"/>
                    <a:pt x="1" y="176"/>
                  </a:cubicBezTo>
                  <a:lnTo>
                    <a:pt x="1" y="2130"/>
                  </a:lnTo>
                  <a:cubicBezTo>
                    <a:pt x="1" y="2226"/>
                    <a:pt x="79" y="2305"/>
                    <a:pt x="177" y="2305"/>
                  </a:cubicBezTo>
                  <a:lnTo>
                    <a:pt x="1522" y="2305"/>
                  </a:lnTo>
                  <a:lnTo>
                    <a:pt x="2749" y="0"/>
                  </a:lnTo>
                  <a:close/>
                </a:path>
              </a:pathLst>
            </a:custGeom>
            <a:grpFill/>
            <a:ln>
              <a:noFill/>
            </a:ln>
          </p:spPr>
          <p:txBody>
            <a:bodyPr spcFirstLastPara="1" wrap="square" lIns="75600" tIns="75600" rIns="75600" bIns="75600" anchor="ctr" anchorCtr="0">
              <a:noAutofit/>
            </a:bodyPr>
            <a:lstStyle/>
            <a:p>
              <a:endParaRPr sz="1158"/>
            </a:p>
          </p:txBody>
        </p:sp>
        <p:sp>
          <p:nvSpPr>
            <p:cNvPr id="21" name="Google Shape;11495;p84">
              <a:extLst>
                <a:ext uri="{FF2B5EF4-FFF2-40B4-BE49-F238E27FC236}">
                  <a16:creationId xmlns:a16="http://schemas.microsoft.com/office/drawing/2014/main" id="{F583E3ED-C756-0322-65E1-0DF2E8F098B4}"/>
                </a:ext>
              </a:extLst>
            </p:cNvPr>
            <p:cNvSpPr/>
            <p:nvPr/>
          </p:nvSpPr>
          <p:spPr>
            <a:xfrm>
              <a:off x="4496946" y="2963133"/>
              <a:ext cx="79920" cy="104031"/>
            </a:xfrm>
            <a:custGeom>
              <a:avLst/>
              <a:gdLst/>
              <a:ahLst/>
              <a:cxnLst/>
              <a:rect l="l" t="t" r="r" b="b"/>
              <a:pathLst>
                <a:path w="1770" h="2304" extrusionOk="0">
                  <a:moveTo>
                    <a:pt x="1227" y="1"/>
                  </a:moveTo>
                  <a:lnTo>
                    <a:pt x="0" y="2304"/>
                  </a:lnTo>
                  <a:lnTo>
                    <a:pt x="542" y="2304"/>
                  </a:lnTo>
                  <a:lnTo>
                    <a:pt x="1770" y="1"/>
                  </a:lnTo>
                  <a:close/>
                </a:path>
              </a:pathLst>
            </a:custGeom>
            <a:grpFill/>
            <a:ln>
              <a:noFill/>
            </a:ln>
          </p:spPr>
          <p:txBody>
            <a:bodyPr spcFirstLastPara="1" wrap="square" lIns="75600" tIns="75600" rIns="75600" bIns="75600" anchor="ctr" anchorCtr="0">
              <a:noAutofit/>
            </a:bodyPr>
            <a:lstStyle/>
            <a:p>
              <a:endParaRPr sz="1158"/>
            </a:p>
          </p:txBody>
        </p:sp>
        <p:sp>
          <p:nvSpPr>
            <p:cNvPr id="22" name="Google Shape;11496;p84">
              <a:extLst>
                <a:ext uri="{FF2B5EF4-FFF2-40B4-BE49-F238E27FC236}">
                  <a16:creationId xmlns:a16="http://schemas.microsoft.com/office/drawing/2014/main" id="{219E9B99-A283-4F48-1BFE-2E4249C26C3B}"/>
                </a:ext>
              </a:extLst>
            </p:cNvPr>
            <p:cNvSpPr/>
            <p:nvPr/>
          </p:nvSpPr>
          <p:spPr>
            <a:xfrm>
              <a:off x="4537628" y="2963133"/>
              <a:ext cx="79965" cy="104031"/>
            </a:xfrm>
            <a:custGeom>
              <a:avLst/>
              <a:gdLst/>
              <a:ahLst/>
              <a:cxnLst/>
              <a:rect l="l" t="t" r="r" b="b"/>
              <a:pathLst>
                <a:path w="1771" h="2304" extrusionOk="0">
                  <a:moveTo>
                    <a:pt x="1229" y="1"/>
                  </a:moveTo>
                  <a:lnTo>
                    <a:pt x="1" y="2304"/>
                  </a:lnTo>
                  <a:lnTo>
                    <a:pt x="544" y="2304"/>
                  </a:lnTo>
                  <a:lnTo>
                    <a:pt x="1770" y="1"/>
                  </a:lnTo>
                  <a:close/>
                </a:path>
              </a:pathLst>
            </a:custGeom>
            <a:grpFill/>
            <a:ln>
              <a:noFill/>
            </a:ln>
          </p:spPr>
          <p:txBody>
            <a:bodyPr spcFirstLastPara="1" wrap="square" lIns="75600" tIns="75600" rIns="75600" bIns="75600" anchor="ctr" anchorCtr="0">
              <a:noAutofit/>
            </a:bodyPr>
            <a:lstStyle/>
            <a:p>
              <a:endParaRPr sz="1158"/>
            </a:p>
          </p:txBody>
        </p:sp>
      </p:grpSp>
      <p:sp>
        <p:nvSpPr>
          <p:cNvPr id="7" name="文字方塊 6">
            <a:extLst>
              <a:ext uri="{FF2B5EF4-FFF2-40B4-BE49-F238E27FC236}">
                <a16:creationId xmlns:a16="http://schemas.microsoft.com/office/drawing/2014/main" id="{7BD79D41-7766-C06B-0691-F6C61267224D}"/>
              </a:ext>
            </a:extLst>
          </p:cNvPr>
          <p:cNvSpPr txBox="1"/>
          <p:nvPr/>
        </p:nvSpPr>
        <p:spPr>
          <a:xfrm>
            <a:off x="0" y="10182138"/>
            <a:ext cx="2608369" cy="276999"/>
          </a:xfrm>
          <a:prstGeom prst="rect">
            <a:avLst/>
          </a:prstGeom>
          <a:noFill/>
        </p:spPr>
        <p:txBody>
          <a:bodyPr wrap="square" rtlCol="0">
            <a:spAutoFit/>
          </a:bodyPr>
          <a:lstStyle/>
          <a:p>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水保技師電子報 月刊 第</a:t>
            </a:r>
            <a:r>
              <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rPr>
              <a:t>54</a:t>
            </a:r>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期</a:t>
            </a:r>
            <a:endPar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endParaRPr>
          </a:p>
        </p:txBody>
      </p:sp>
      <p:sp>
        <p:nvSpPr>
          <p:cNvPr id="10" name="文字方塊 9">
            <a:extLst>
              <a:ext uri="{FF2B5EF4-FFF2-40B4-BE49-F238E27FC236}">
                <a16:creationId xmlns:a16="http://schemas.microsoft.com/office/drawing/2014/main" id="{AD015031-C346-79EC-9623-1FC217B2B231}"/>
              </a:ext>
            </a:extLst>
          </p:cNvPr>
          <p:cNvSpPr txBox="1"/>
          <p:nvPr/>
        </p:nvSpPr>
        <p:spPr>
          <a:xfrm>
            <a:off x="936315" y="1371921"/>
            <a:ext cx="5688632" cy="3320268"/>
          </a:xfrm>
          <a:prstGeom prst="rect">
            <a:avLst/>
          </a:prstGeom>
          <a:noFill/>
        </p:spPr>
        <p:txBody>
          <a:bodyPr wrap="square" rtlCol="0">
            <a:spAutoFit/>
          </a:bodyPr>
          <a:lstStyle/>
          <a:p>
            <a:pPr marR="0" lvl="0" indent="457200" algn="just" fontAlgn="auto">
              <a:lnSpc>
                <a:spcPts val="2200"/>
              </a:lnSpc>
              <a:spcBef>
                <a:spcPts val="0"/>
              </a:spcBef>
              <a:spcAft>
                <a:spcPts val="1200"/>
              </a:spcAft>
              <a:buClr>
                <a:srgbClr val="000000"/>
              </a:buClr>
              <a:buSzTx/>
              <a:buFont typeface="Arial"/>
              <a:buNone/>
              <a:tabLst/>
              <a:defRPr/>
            </a:pPr>
            <a:r>
              <a:rPr lang="zh-TW" altLang="en-US" sz="1400" dirty="0">
                <a:latin typeface="微軟正黑體" panose="020B0604030504040204" pitchFamily="34" charset="-120"/>
                <a:ea typeface="微軟正黑體" panose="020B0604030504040204" pitchFamily="34" charset="-120"/>
                <a:sym typeface="Arial"/>
              </a:rPr>
              <a:t>昔日是金山至士林間交通捷徑的金包里大路</a:t>
            </a:r>
            <a:r>
              <a:rPr lang="en-US" altLang="zh-TW" sz="1400" dirty="0">
                <a:latin typeface="微軟正黑體" panose="020B0604030504040204" pitchFamily="34" charset="-120"/>
                <a:ea typeface="微軟正黑體" panose="020B0604030504040204" pitchFamily="34" charset="-120"/>
                <a:sym typeface="Arial"/>
              </a:rPr>
              <a:t>,</a:t>
            </a:r>
            <a:r>
              <a:rPr lang="zh-TW" altLang="en-US" sz="1400" dirty="0">
                <a:latin typeface="微軟正黑體" panose="020B0604030504040204" pitchFamily="34" charset="-120"/>
                <a:ea typeface="微軟正黑體" panose="020B0604030504040204" pitchFamily="34" charset="-120"/>
                <a:sym typeface="Arial"/>
              </a:rPr>
              <a:t>為居民運送魚貨、茶葉及硫磺等的連絡通道</a:t>
            </a:r>
            <a:r>
              <a:rPr lang="en-US" altLang="zh-TW" sz="1400" dirty="0">
                <a:latin typeface="微軟正黑體" panose="020B0604030504040204" pitchFamily="34" charset="-120"/>
                <a:ea typeface="微軟正黑體" panose="020B0604030504040204" pitchFamily="34" charset="-120"/>
                <a:sym typeface="Arial"/>
              </a:rPr>
              <a:t>,</a:t>
            </a:r>
            <a:r>
              <a:rPr lang="zh-TW" altLang="en-US" sz="1400" dirty="0">
                <a:latin typeface="微軟正黑體" panose="020B0604030504040204" pitchFamily="34" charset="-120"/>
                <a:ea typeface="微軟正黑體" panose="020B0604030504040204" pitchFamily="34" charset="-120"/>
                <a:sym typeface="Arial"/>
              </a:rPr>
              <a:t>故又稱「魚路古道」</a:t>
            </a:r>
            <a:r>
              <a:rPr lang="en-US" altLang="zh-TW" sz="1400" dirty="0">
                <a:latin typeface="微軟正黑體" panose="020B0604030504040204" pitchFamily="34" charset="-120"/>
                <a:ea typeface="微軟正黑體" panose="020B0604030504040204" pitchFamily="34" charset="-120"/>
                <a:sym typeface="Arial"/>
              </a:rPr>
              <a:t>,</a:t>
            </a:r>
            <a:r>
              <a:rPr lang="zh-TW" altLang="en-US" sz="1400" dirty="0">
                <a:latin typeface="微軟正黑體" panose="020B0604030504040204" pitchFamily="34" charset="-120"/>
                <a:ea typeface="微軟正黑體" panose="020B0604030504040204" pitchFamily="34" charset="-120"/>
                <a:sym typeface="Arial"/>
              </a:rPr>
              <a:t>現今仍保存的路線由金包里大路城門至天籟登山口</a:t>
            </a:r>
            <a:r>
              <a:rPr lang="en-US" altLang="zh-TW" sz="1400" dirty="0">
                <a:latin typeface="微軟正黑體" panose="020B0604030504040204" pitchFamily="34" charset="-120"/>
                <a:ea typeface="微軟正黑體" panose="020B0604030504040204" pitchFamily="34" charset="-120"/>
                <a:sym typeface="Arial"/>
              </a:rPr>
              <a:t>,</a:t>
            </a:r>
            <a:r>
              <a:rPr lang="zh-TW" altLang="en-US" sz="1400" dirty="0">
                <a:latin typeface="微軟正黑體" panose="020B0604030504040204" pitchFamily="34" charset="-120"/>
                <a:ea typeface="微軟正黑體" panose="020B0604030504040204" pitchFamily="34" charset="-120"/>
                <a:sym typeface="Arial"/>
              </a:rPr>
              <a:t>全長</a:t>
            </a:r>
            <a:r>
              <a:rPr lang="en-US" altLang="zh-TW" sz="1400" dirty="0">
                <a:latin typeface="微軟正黑體" panose="020B0604030504040204" pitchFamily="34" charset="-120"/>
                <a:ea typeface="微軟正黑體" panose="020B0604030504040204" pitchFamily="34" charset="-120"/>
                <a:sym typeface="Arial"/>
              </a:rPr>
              <a:t>5.6</a:t>
            </a:r>
            <a:r>
              <a:rPr lang="zh-TW" altLang="en-US" sz="1400" dirty="0">
                <a:latin typeface="微軟正黑體" panose="020B0604030504040204" pitchFamily="34" charset="-120"/>
                <a:ea typeface="微軟正黑體" panose="020B0604030504040204" pitchFamily="34" charset="-120"/>
                <a:sym typeface="Arial"/>
              </a:rPr>
              <a:t>公里</a:t>
            </a:r>
            <a:r>
              <a:rPr lang="en-US" altLang="zh-TW" sz="1400" dirty="0">
                <a:latin typeface="微軟正黑體" panose="020B0604030504040204" pitchFamily="34" charset="-120"/>
                <a:ea typeface="微軟正黑體" panose="020B0604030504040204" pitchFamily="34" charset="-120"/>
                <a:sym typeface="Arial"/>
              </a:rPr>
              <a:t>;</a:t>
            </a:r>
            <a:r>
              <a:rPr lang="zh-TW" altLang="en-US" sz="1400" dirty="0">
                <a:latin typeface="微軟正黑體" panose="020B0604030504040204" pitchFamily="34" charset="-120"/>
                <a:ea typeface="微軟正黑體" panose="020B0604030504040204" pitchFamily="34" charset="-120"/>
                <a:sym typeface="Arial"/>
              </a:rPr>
              <a:t>日人路則是日據時期因軍事用途而開闢的道路</a:t>
            </a:r>
            <a:r>
              <a:rPr lang="en-US" altLang="zh-TW" sz="1400" dirty="0">
                <a:latin typeface="微軟正黑體" panose="020B0604030504040204" pitchFamily="34" charset="-120"/>
                <a:ea typeface="微軟正黑體" panose="020B0604030504040204" pitchFamily="34" charset="-120"/>
                <a:sym typeface="Arial"/>
              </a:rPr>
              <a:t>,</a:t>
            </a:r>
            <a:r>
              <a:rPr lang="zh-TW" altLang="en-US" sz="1400" dirty="0">
                <a:latin typeface="微軟正黑體" panose="020B0604030504040204" pitchFamily="34" charset="-120"/>
                <a:ea typeface="微軟正黑體" panose="020B0604030504040204" pitchFamily="34" charset="-120"/>
                <a:sym typeface="Arial"/>
              </a:rPr>
              <a:t>全線自擎天崗嶺頭喦到上磺溪停車場登山口止</a:t>
            </a:r>
            <a:r>
              <a:rPr lang="en-US" altLang="zh-TW" sz="1400" dirty="0">
                <a:latin typeface="微軟正黑體" panose="020B0604030504040204" pitchFamily="34" charset="-120"/>
                <a:ea typeface="微軟正黑體" panose="020B0604030504040204" pitchFamily="34" charset="-120"/>
                <a:sym typeface="Arial"/>
              </a:rPr>
              <a:t>,</a:t>
            </a:r>
            <a:r>
              <a:rPr lang="zh-TW" altLang="en-US" sz="1400" dirty="0">
                <a:latin typeface="微軟正黑體" panose="020B0604030504040204" pitchFamily="34" charset="-120"/>
                <a:ea typeface="微軟正黑體" panose="020B0604030504040204" pitchFamily="34" charset="-120"/>
                <a:sym typeface="Arial"/>
              </a:rPr>
              <a:t>全長</a:t>
            </a:r>
            <a:r>
              <a:rPr lang="en-US" altLang="zh-TW" sz="1400" dirty="0">
                <a:latin typeface="微軟正黑體" panose="020B0604030504040204" pitchFamily="34" charset="-120"/>
                <a:ea typeface="微軟正黑體" panose="020B0604030504040204" pitchFamily="34" charset="-120"/>
                <a:sym typeface="Arial"/>
              </a:rPr>
              <a:t>3.5</a:t>
            </a:r>
            <a:r>
              <a:rPr lang="zh-TW" altLang="en-US" sz="1400" dirty="0">
                <a:latin typeface="微軟正黑體" panose="020B0604030504040204" pitchFamily="34" charset="-120"/>
                <a:ea typeface="微軟正黑體" panose="020B0604030504040204" pitchFamily="34" charset="-120"/>
                <a:sym typeface="Arial"/>
              </a:rPr>
              <a:t>公里。</a:t>
            </a:r>
            <a:endParaRPr lang="en-US" altLang="zh-TW" sz="1400" dirty="0">
              <a:latin typeface="微軟正黑體" panose="020B0604030504040204" pitchFamily="34" charset="-120"/>
              <a:ea typeface="微軟正黑體" panose="020B0604030504040204" pitchFamily="34" charset="-120"/>
              <a:sym typeface="Arial"/>
            </a:endParaRPr>
          </a:p>
          <a:p>
            <a:pPr marR="0" lvl="0" indent="457200" algn="just" fontAlgn="auto">
              <a:lnSpc>
                <a:spcPts val="2200"/>
              </a:lnSpc>
              <a:spcBef>
                <a:spcPts val="0"/>
              </a:spcBef>
              <a:spcAft>
                <a:spcPts val="1200"/>
              </a:spcAft>
              <a:buClr>
                <a:srgbClr val="000000"/>
              </a:buClr>
              <a:buSzTx/>
              <a:buFont typeface="Arial"/>
              <a:buNone/>
              <a:tabLst/>
              <a:defRPr/>
            </a:pPr>
            <a:r>
              <a:rPr lang="zh-TW" altLang="en-US" sz="1400" dirty="0">
                <a:latin typeface="微軟正黑體" panose="020B0604030504040204" pitchFamily="34" charset="-120"/>
                <a:ea typeface="微軟正黑體" panose="020B0604030504040204" pitchFamily="34" charset="-120"/>
                <a:sym typeface="Arial"/>
              </a:rPr>
              <a:t>金包里大路歷經了清朝、日據及國民政府等各個不同時期統治經營</a:t>
            </a:r>
            <a:r>
              <a:rPr lang="en-US" altLang="zh-TW" sz="1400" dirty="0">
                <a:latin typeface="微軟正黑體" panose="020B0604030504040204" pitchFamily="34" charset="-120"/>
                <a:ea typeface="微軟正黑體" panose="020B0604030504040204" pitchFamily="34" charset="-120"/>
                <a:sym typeface="Arial"/>
              </a:rPr>
              <a:t>,</a:t>
            </a:r>
            <a:r>
              <a:rPr lang="zh-TW" altLang="en-US" sz="1400" dirty="0">
                <a:latin typeface="微軟正黑體" panose="020B0604030504040204" pitchFamily="34" charset="-120"/>
                <a:ea typeface="微軟正黑體" panose="020B0604030504040204" pitchFamily="34" charset="-120"/>
                <a:sym typeface="Arial"/>
              </a:rPr>
              <a:t>沿途留下許多先民生活的歷史遺跡</a:t>
            </a:r>
            <a:r>
              <a:rPr lang="en-US" altLang="zh-TW" sz="1400" dirty="0">
                <a:latin typeface="微軟正黑體" panose="020B0604030504040204" pitchFamily="34" charset="-120"/>
                <a:ea typeface="微軟正黑體" panose="020B0604030504040204" pitchFamily="34" charset="-120"/>
                <a:sym typeface="Arial"/>
              </a:rPr>
              <a:t>,</a:t>
            </a:r>
            <a:r>
              <a:rPr lang="zh-TW" altLang="en-US" sz="1400" dirty="0">
                <a:latin typeface="微軟正黑體" panose="020B0604030504040204" pitchFamily="34" charset="-120"/>
                <a:ea typeface="微軟正黑體" panose="020B0604030504040204" pitchFamily="34" charset="-120"/>
                <a:sym typeface="Arial"/>
              </a:rPr>
              <a:t>如早期專賣糕餅、飯粥及簡易器具</a:t>
            </a:r>
            <a:r>
              <a:rPr lang="en-US" altLang="zh-TW" sz="1400" dirty="0">
                <a:latin typeface="微軟正黑體" panose="020B0604030504040204" pitchFamily="34" charset="-120"/>
                <a:ea typeface="微軟正黑體" panose="020B0604030504040204" pitchFamily="34" charset="-120"/>
                <a:sym typeface="Arial"/>
              </a:rPr>
              <a:t>,</a:t>
            </a:r>
            <a:r>
              <a:rPr lang="zh-TW" altLang="en-US" sz="1400" dirty="0">
                <a:latin typeface="微軟正黑體" panose="020B0604030504040204" pitchFamily="34" charset="-120"/>
                <a:ea typeface="微軟正黑體" panose="020B0604030504040204" pitchFamily="34" charset="-120"/>
                <a:sym typeface="Arial"/>
              </a:rPr>
              <a:t>服務過往旅人的「憨丙厝地」</a:t>
            </a:r>
            <a:r>
              <a:rPr lang="en-US" altLang="zh-TW" sz="1400" dirty="0">
                <a:latin typeface="微軟正黑體" panose="020B0604030504040204" pitchFamily="34" charset="-120"/>
                <a:ea typeface="微軟正黑體" panose="020B0604030504040204" pitchFamily="34" charset="-120"/>
                <a:sym typeface="Arial"/>
              </a:rPr>
              <a:t>,</a:t>
            </a:r>
            <a:r>
              <a:rPr lang="zh-TW" altLang="en-US" sz="1400" dirty="0">
                <a:latin typeface="微軟正黑體" panose="020B0604030504040204" pitchFamily="34" charset="-120"/>
                <a:ea typeface="微軟正黑體" panose="020B0604030504040204" pitchFamily="34" charset="-120"/>
                <a:sym typeface="Arial"/>
              </a:rPr>
              <a:t>便於擔運茶葉而修築的「許顏橋」</a:t>
            </a:r>
            <a:r>
              <a:rPr lang="en-US" altLang="zh-TW" sz="1400" dirty="0">
                <a:latin typeface="微軟正黑體" panose="020B0604030504040204" pitchFamily="34" charset="-120"/>
                <a:ea typeface="微軟正黑體" panose="020B0604030504040204" pitchFamily="34" charset="-120"/>
                <a:sym typeface="Arial"/>
              </a:rPr>
              <a:t>,</a:t>
            </a:r>
            <a:r>
              <a:rPr lang="zh-TW" altLang="en-US" sz="1400" dirty="0">
                <a:latin typeface="微軟正黑體" panose="020B0604030504040204" pitchFamily="34" charset="-120"/>
                <a:ea typeface="微軟正黑體" panose="020B0604030504040204" pitchFamily="34" charset="-120"/>
                <a:sym typeface="Arial"/>
              </a:rPr>
              <a:t>著名的金包里大路城門</a:t>
            </a:r>
            <a:r>
              <a:rPr lang="en-US" altLang="zh-TW" sz="1400" dirty="0">
                <a:latin typeface="微軟正黑體" panose="020B0604030504040204" pitchFamily="34" charset="-120"/>
                <a:ea typeface="微軟正黑體" panose="020B0604030504040204" pitchFamily="34" charset="-120"/>
                <a:sym typeface="Arial"/>
              </a:rPr>
              <a:t>,</a:t>
            </a:r>
            <a:r>
              <a:rPr lang="zh-TW" altLang="en-US" sz="1400" dirty="0">
                <a:latin typeface="微軟正黑體" panose="020B0604030504040204" pitchFamily="34" charset="-120"/>
                <a:ea typeface="微軟正黑體" panose="020B0604030504040204" pitchFamily="34" charset="-120"/>
                <a:sym typeface="Arial"/>
              </a:rPr>
              <a:t>以及大石公、賴在厝地、採礦遺跡、守營地、土地公廟等</a:t>
            </a:r>
            <a:r>
              <a:rPr lang="en-US" altLang="zh-TW" sz="1400" dirty="0">
                <a:latin typeface="微軟正黑體" panose="020B0604030504040204" pitchFamily="34" charset="-120"/>
                <a:ea typeface="微軟正黑體" panose="020B0604030504040204" pitchFamily="34" charset="-120"/>
                <a:sym typeface="Arial"/>
              </a:rPr>
              <a:t>,</a:t>
            </a:r>
            <a:r>
              <a:rPr lang="zh-TW" altLang="en-US" sz="1400" dirty="0">
                <a:latin typeface="微軟正黑體" panose="020B0604030504040204" pitchFamily="34" charset="-120"/>
                <a:ea typeface="微軟正黑體" panose="020B0604030504040204" pitchFamily="34" charset="-120"/>
                <a:sym typeface="Arial"/>
              </a:rPr>
              <a:t>這 些殘存的歷史記憶</a:t>
            </a:r>
            <a:r>
              <a:rPr lang="en-US" altLang="zh-TW" sz="1400" dirty="0">
                <a:latin typeface="微軟正黑體" panose="020B0604030504040204" pitchFamily="34" charset="-120"/>
                <a:ea typeface="微軟正黑體" panose="020B0604030504040204" pitchFamily="34" charset="-120"/>
                <a:sym typeface="Arial"/>
              </a:rPr>
              <a:t>,</a:t>
            </a:r>
            <a:r>
              <a:rPr lang="zh-TW" altLang="en-US" sz="1400" dirty="0">
                <a:latin typeface="微軟正黑體" panose="020B0604030504040204" pitchFamily="34" charset="-120"/>
                <a:ea typeface="微軟正黑體" panose="020B0604030504040204" pitchFamily="34" charset="-120"/>
                <a:sym typeface="Arial"/>
              </a:rPr>
              <a:t>在金包里大路可一探究竟。”文字引用自” 擎天崗魚路古道說明牌”。</a:t>
            </a:r>
          </a:p>
        </p:txBody>
      </p:sp>
    </p:spTree>
    <p:extLst>
      <p:ext uri="{BB962C8B-B14F-4D97-AF65-F5344CB8AC3E}">
        <p14:creationId xmlns:p14="http://schemas.microsoft.com/office/powerpoint/2010/main" val="4114165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ABA6CFB0-34A5-2357-373E-F9E109405F17}"/>
              </a:ext>
            </a:extLst>
          </p:cNvPr>
          <p:cNvSpPr txBox="1"/>
          <p:nvPr/>
        </p:nvSpPr>
        <p:spPr>
          <a:xfrm>
            <a:off x="3344331" y="8146694"/>
            <a:ext cx="3614734" cy="307777"/>
          </a:xfrm>
          <a:prstGeom prst="rect">
            <a:avLst/>
          </a:prstGeom>
          <a:noFill/>
        </p:spPr>
        <p:txBody>
          <a:bodyPr wrap="square" rtlCol="0">
            <a:spAutoFit/>
          </a:bodyPr>
          <a:lstStyle/>
          <a:p>
            <a:pPr algn="ctr" defTabSz="914400">
              <a:buClr>
                <a:srgbClr val="000000"/>
              </a:buClr>
              <a:buFont typeface="Arial"/>
              <a:buNone/>
            </a:pPr>
            <a:r>
              <a:rPr lang="zh-TW" altLang="en-US" sz="1400" kern="0" dirty="0">
                <a:solidFill>
                  <a:srgbClr val="000000"/>
                </a:solidFill>
                <a:latin typeface="Arial"/>
                <a:cs typeface="Arial"/>
                <a:sym typeface="Arial"/>
              </a:rPr>
              <a:t>▲魚路古道路線圖</a:t>
            </a:r>
          </a:p>
        </p:txBody>
      </p:sp>
      <p:sp>
        <p:nvSpPr>
          <p:cNvPr id="6" name="文字方塊 5">
            <a:extLst>
              <a:ext uri="{FF2B5EF4-FFF2-40B4-BE49-F238E27FC236}">
                <a16:creationId xmlns:a16="http://schemas.microsoft.com/office/drawing/2014/main" id="{28854D69-57CD-4319-CB2D-ECE9554E443D}"/>
              </a:ext>
            </a:extLst>
          </p:cNvPr>
          <p:cNvSpPr txBox="1"/>
          <p:nvPr/>
        </p:nvSpPr>
        <p:spPr>
          <a:xfrm>
            <a:off x="7749390" y="6997268"/>
            <a:ext cx="3614734" cy="307777"/>
          </a:xfrm>
          <a:prstGeom prst="rect">
            <a:avLst/>
          </a:prstGeom>
          <a:noFill/>
        </p:spPr>
        <p:txBody>
          <a:bodyPr wrap="square" rtlCol="0">
            <a:spAutoFit/>
          </a:bodyPr>
          <a:lstStyle/>
          <a:p>
            <a:pPr algn="ctr" defTabSz="914400">
              <a:buClr>
                <a:srgbClr val="000000"/>
              </a:buClr>
              <a:buFont typeface="Arial"/>
              <a:buNone/>
            </a:pPr>
            <a:r>
              <a:rPr lang="zh-TW" altLang="en-US" sz="1400" kern="0" dirty="0">
                <a:solidFill>
                  <a:srgbClr val="000000"/>
                </a:solidFill>
                <a:latin typeface="Arial"/>
                <a:cs typeface="Arial"/>
                <a:sym typeface="Arial"/>
              </a:rPr>
              <a:t>▲公園平台夕照</a:t>
            </a:r>
          </a:p>
        </p:txBody>
      </p:sp>
      <p:sp>
        <p:nvSpPr>
          <p:cNvPr id="14" name="文字方塊 13">
            <a:extLst>
              <a:ext uri="{FF2B5EF4-FFF2-40B4-BE49-F238E27FC236}">
                <a16:creationId xmlns:a16="http://schemas.microsoft.com/office/drawing/2014/main" id="{1E69B079-ABC8-6DAC-968F-926BAD44164C}"/>
              </a:ext>
            </a:extLst>
          </p:cNvPr>
          <p:cNvSpPr txBox="1"/>
          <p:nvPr/>
        </p:nvSpPr>
        <p:spPr>
          <a:xfrm>
            <a:off x="0" y="3471816"/>
            <a:ext cx="5688632" cy="3833229"/>
          </a:xfrm>
          <a:prstGeom prst="rect">
            <a:avLst/>
          </a:prstGeom>
          <a:noFill/>
        </p:spPr>
        <p:txBody>
          <a:bodyPr wrap="square" rtlCol="0">
            <a:spAutoFit/>
          </a:bodyPr>
          <a:lstStyle/>
          <a:p>
            <a:pPr marR="0" lvl="0" indent="457200" algn="just" fontAlgn="auto">
              <a:lnSpc>
                <a:spcPts val="2200"/>
              </a:lnSpc>
              <a:spcBef>
                <a:spcPts val="0"/>
              </a:spcBef>
              <a:spcAft>
                <a:spcPts val="1200"/>
              </a:spcAft>
              <a:buClr>
                <a:srgbClr val="000000"/>
              </a:buClr>
              <a:buSzTx/>
              <a:buFont typeface="Arial"/>
              <a:buNone/>
              <a:tabLst/>
              <a:defRPr/>
            </a:pPr>
            <a:r>
              <a:rPr lang="zh-TW" altLang="en-US" sz="1400" dirty="0">
                <a:latin typeface="微軟正黑體" panose="020B0604030504040204" pitchFamily="34" charset="-120"/>
                <a:ea typeface="微軟正黑體" panose="020B0604030504040204" pitchFamily="34" charset="-120"/>
                <a:sym typeface="Arial"/>
              </a:rPr>
              <a:t>魚路古道沿途可觀賞下列：</a:t>
            </a:r>
          </a:p>
          <a:p>
            <a:pPr marR="0" lvl="0" indent="457200" algn="just" fontAlgn="auto">
              <a:lnSpc>
                <a:spcPts val="2200"/>
              </a:lnSpc>
              <a:spcBef>
                <a:spcPts val="0"/>
              </a:spcBef>
              <a:spcAft>
                <a:spcPts val="1200"/>
              </a:spcAft>
              <a:buClr>
                <a:srgbClr val="000000"/>
              </a:buClr>
              <a:buSzTx/>
              <a:buFont typeface="Arial"/>
              <a:buNone/>
              <a:tabLst/>
              <a:defRPr/>
            </a:pPr>
            <a:r>
              <a:rPr lang="en-US" altLang="zh-TW" sz="1400" dirty="0">
                <a:latin typeface="微軟正黑體" panose="020B0604030504040204" pitchFamily="34" charset="-120"/>
                <a:ea typeface="微軟正黑體" panose="020B0604030504040204" pitchFamily="34" charset="-120"/>
                <a:sym typeface="Arial"/>
              </a:rPr>
              <a:t>1</a:t>
            </a:r>
            <a:r>
              <a:rPr lang="zh-TW" altLang="en-US" sz="1400" dirty="0">
                <a:latin typeface="微軟正黑體" panose="020B0604030504040204" pitchFamily="34" charset="-120"/>
                <a:ea typeface="微軟正黑體" panose="020B0604030504040204" pitchFamily="34" charset="-120"/>
                <a:sym typeface="Arial"/>
              </a:rPr>
              <a:t>古道本身的歷史古蹟</a:t>
            </a:r>
          </a:p>
          <a:p>
            <a:pPr marR="0" lvl="0" indent="457200" algn="just" fontAlgn="auto">
              <a:lnSpc>
                <a:spcPts val="2200"/>
              </a:lnSpc>
              <a:spcBef>
                <a:spcPts val="0"/>
              </a:spcBef>
              <a:spcAft>
                <a:spcPts val="1200"/>
              </a:spcAft>
              <a:buClr>
                <a:srgbClr val="000000"/>
              </a:buClr>
              <a:buSzTx/>
              <a:buFont typeface="Arial"/>
              <a:buNone/>
              <a:tabLst/>
              <a:defRPr/>
            </a:pPr>
            <a:r>
              <a:rPr lang="en-US" altLang="zh-TW" sz="1400" dirty="0">
                <a:latin typeface="微軟正黑體" panose="020B0604030504040204" pitchFamily="34" charset="-120"/>
                <a:ea typeface="微軟正黑體" panose="020B0604030504040204" pitchFamily="34" charset="-120"/>
                <a:sym typeface="Arial"/>
              </a:rPr>
              <a:t>2</a:t>
            </a:r>
            <a:r>
              <a:rPr lang="zh-TW" altLang="en-US" sz="1400" dirty="0">
                <a:latin typeface="微軟正黑體" panose="020B0604030504040204" pitchFamily="34" charset="-120"/>
                <a:ea typeface="微軟正黑體" panose="020B0604030504040204" pitchFamily="34" charset="-120"/>
                <a:sym typeface="Arial"/>
              </a:rPr>
              <a:t>古道旁的火山地形</a:t>
            </a:r>
          </a:p>
          <a:p>
            <a:pPr marR="0" lvl="0" indent="457200" algn="just" fontAlgn="auto">
              <a:lnSpc>
                <a:spcPts val="2200"/>
              </a:lnSpc>
              <a:spcBef>
                <a:spcPts val="0"/>
              </a:spcBef>
              <a:spcAft>
                <a:spcPts val="1200"/>
              </a:spcAft>
              <a:buClr>
                <a:srgbClr val="000000"/>
              </a:buClr>
              <a:buSzTx/>
              <a:buFont typeface="Arial"/>
              <a:buNone/>
              <a:tabLst/>
              <a:defRPr/>
            </a:pPr>
            <a:r>
              <a:rPr lang="en-US" altLang="zh-TW" sz="1400" dirty="0">
                <a:latin typeface="微軟正黑體" panose="020B0604030504040204" pitchFamily="34" charset="-120"/>
                <a:ea typeface="微軟正黑體" panose="020B0604030504040204" pitchFamily="34" charset="-120"/>
                <a:sym typeface="Arial"/>
              </a:rPr>
              <a:t>3</a:t>
            </a:r>
            <a:r>
              <a:rPr lang="zh-TW" altLang="en-US" sz="1400" dirty="0">
                <a:latin typeface="微軟正黑體" panose="020B0604030504040204" pitchFamily="34" charset="-120"/>
                <a:ea typeface="微軟正黑體" panose="020B0604030504040204" pitchFamily="34" charset="-120"/>
                <a:sym typeface="Arial"/>
              </a:rPr>
              <a:t>林木鬱鬱蒼蒼的林相</a:t>
            </a:r>
          </a:p>
          <a:p>
            <a:pPr marR="0" lvl="0" indent="457200" algn="just" fontAlgn="auto">
              <a:lnSpc>
                <a:spcPts val="2200"/>
              </a:lnSpc>
              <a:spcBef>
                <a:spcPts val="0"/>
              </a:spcBef>
              <a:spcAft>
                <a:spcPts val="1200"/>
              </a:spcAft>
              <a:buClr>
                <a:srgbClr val="000000"/>
              </a:buClr>
              <a:buSzTx/>
              <a:buFont typeface="Arial"/>
              <a:buNone/>
              <a:tabLst/>
              <a:defRPr/>
            </a:pPr>
            <a:r>
              <a:rPr lang="en-US" altLang="zh-TW" sz="1400" dirty="0">
                <a:latin typeface="微軟正黑體" panose="020B0604030504040204" pitchFamily="34" charset="-120"/>
                <a:ea typeface="微軟正黑體" panose="020B0604030504040204" pitchFamily="34" charset="-120"/>
                <a:sym typeface="Arial"/>
              </a:rPr>
              <a:t>4 </a:t>
            </a:r>
            <a:r>
              <a:rPr lang="zh-TW" altLang="en-US" sz="1400" dirty="0">
                <a:latin typeface="微軟正黑體" panose="020B0604030504040204" pitchFamily="34" charset="-120"/>
                <a:ea typeface="微軟正黑體" panose="020B0604030504040204" pitchFamily="34" charset="-120"/>
                <a:sym typeface="Arial"/>
              </a:rPr>
              <a:t>古樸的疊石梯田園風光</a:t>
            </a:r>
          </a:p>
          <a:p>
            <a:pPr marR="0" lvl="0" indent="457200" algn="just" fontAlgn="auto">
              <a:lnSpc>
                <a:spcPts val="2200"/>
              </a:lnSpc>
              <a:spcBef>
                <a:spcPts val="0"/>
              </a:spcBef>
              <a:spcAft>
                <a:spcPts val="1200"/>
              </a:spcAft>
              <a:buClr>
                <a:srgbClr val="000000"/>
              </a:buClr>
              <a:buSzTx/>
              <a:buFont typeface="Arial"/>
              <a:buNone/>
              <a:tabLst/>
              <a:defRPr/>
            </a:pPr>
            <a:r>
              <a:rPr lang="en-US" altLang="zh-TW" sz="1400" dirty="0">
                <a:latin typeface="微軟正黑體" panose="020B0604030504040204" pitchFamily="34" charset="-120"/>
                <a:ea typeface="微軟正黑體" panose="020B0604030504040204" pitchFamily="34" charset="-120"/>
                <a:sym typeface="Arial"/>
              </a:rPr>
              <a:t>5</a:t>
            </a:r>
            <a:r>
              <a:rPr lang="zh-TW" altLang="en-US" sz="1400" dirty="0">
                <a:latin typeface="微軟正黑體" panose="020B0604030504040204" pitchFamily="34" charset="-120"/>
                <a:ea typeface="微軟正黑體" panose="020B0604030504040204" pitchFamily="34" charset="-120"/>
                <a:sym typeface="Arial"/>
              </a:rPr>
              <a:t>魚路古道的歷史古蹟打石場</a:t>
            </a:r>
          </a:p>
          <a:p>
            <a:pPr marR="0" lvl="0" indent="457200" algn="just" fontAlgn="auto">
              <a:lnSpc>
                <a:spcPts val="2200"/>
              </a:lnSpc>
              <a:spcBef>
                <a:spcPts val="0"/>
              </a:spcBef>
              <a:spcAft>
                <a:spcPts val="1200"/>
              </a:spcAft>
              <a:buClr>
                <a:srgbClr val="000000"/>
              </a:buClr>
              <a:buSzTx/>
              <a:buFont typeface="Arial"/>
              <a:buNone/>
              <a:tabLst/>
              <a:defRPr/>
            </a:pPr>
            <a:r>
              <a:rPr lang="en-US" altLang="zh-TW" sz="1400" dirty="0">
                <a:latin typeface="微軟正黑體" panose="020B0604030504040204" pitchFamily="34" charset="-120"/>
                <a:ea typeface="微軟正黑體" panose="020B0604030504040204" pitchFamily="34" charset="-120"/>
                <a:sym typeface="Arial"/>
              </a:rPr>
              <a:t>6 </a:t>
            </a:r>
            <a:r>
              <a:rPr lang="zh-TW" altLang="en-US" sz="1400" dirty="0">
                <a:latin typeface="微軟正黑體" panose="020B0604030504040204" pitchFamily="34" charset="-120"/>
                <a:ea typeface="微軟正黑體" panose="020B0604030504040204" pitchFamily="34" charset="-120"/>
                <a:sym typeface="Arial"/>
              </a:rPr>
              <a:t>硫磺溪流自然景觀</a:t>
            </a:r>
          </a:p>
          <a:p>
            <a:pPr marR="0" lvl="0" indent="457200" algn="just" fontAlgn="auto">
              <a:lnSpc>
                <a:spcPts val="2200"/>
              </a:lnSpc>
              <a:spcBef>
                <a:spcPts val="0"/>
              </a:spcBef>
              <a:spcAft>
                <a:spcPts val="1200"/>
              </a:spcAft>
              <a:buClr>
                <a:srgbClr val="000000"/>
              </a:buClr>
              <a:buSzTx/>
              <a:buFont typeface="Arial"/>
              <a:buNone/>
              <a:tabLst/>
              <a:defRPr/>
            </a:pPr>
            <a:r>
              <a:rPr lang="en-US" altLang="zh-TW" sz="1400" dirty="0">
                <a:latin typeface="微軟正黑體" panose="020B0604030504040204" pitchFamily="34" charset="-120"/>
                <a:ea typeface="微軟正黑體" panose="020B0604030504040204" pitchFamily="34" charset="-120"/>
                <a:sym typeface="Arial"/>
              </a:rPr>
              <a:t>7 </a:t>
            </a:r>
            <a:r>
              <a:rPr lang="zh-TW" altLang="en-US" sz="1400" dirty="0">
                <a:latin typeface="微軟正黑體" panose="020B0604030504040204" pitchFamily="34" charset="-120"/>
                <a:ea typeface="微軟正黑體" panose="020B0604030504040204" pitchFamily="34" charset="-120"/>
                <a:sym typeface="Arial"/>
              </a:rPr>
              <a:t>魚路古道沿途的科研微震儀器</a:t>
            </a:r>
          </a:p>
          <a:p>
            <a:pPr marR="0" lvl="0" indent="457200" algn="just" fontAlgn="auto">
              <a:lnSpc>
                <a:spcPts val="2200"/>
              </a:lnSpc>
              <a:spcBef>
                <a:spcPts val="0"/>
              </a:spcBef>
              <a:spcAft>
                <a:spcPts val="1200"/>
              </a:spcAft>
              <a:buClr>
                <a:srgbClr val="000000"/>
              </a:buClr>
              <a:buSzTx/>
              <a:buFont typeface="Arial"/>
              <a:buNone/>
              <a:tabLst/>
              <a:defRPr/>
            </a:pPr>
            <a:r>
              <a:rPr lang="en-US" altLang="zh-TW" sz="1400" dirty="0">
                <a:latin typeface="微軟正黑體" panose="020B0604030504040204" pitchFamily="34" charset="-120"/>
                <a:ea typeface="微軟正黑體" panose="020B0604030504040204" pitchFamily="34" charset="-120"/>
                <a:sym typeface="Arial"/>
              </a:rPr>
              <a:t>8</a:t>
            </a:r>
            <a:r>
              <a:rPr lang="zh-TW" altLang="en-US" sz="1400" dirty="0">
                <a:latin typeface="微軟正黑體" panose="020B0604030504040204" pitchFamily="34" charset="-120"/>
                <a:ea typeface="微軟正黑體" panose="020B0604030504040204" pitchFamily="34" charset="-120"/>
                <a:sym typeface="Arial"/>
              </a:rPr>
              <a:t>魚路古道的頂中股古圳</a:t>
            </a:r>
          </a:p>
        </p:txBody>
      </p:sp>
      <p:sp>
        <p:nvSpPr>
          <p:cNvPr id="17" name="文字方塊 16">
            <a:extLst>
              <a:ext uri="{FF2B5EF4-FFF2-40B4-BE49-F238E27FC236}">
                <a16:creationId xmlns:a16="http://schemas.microsoft.com/office/drawing/2014/main" id="{D71B8EF8-6E8D-2F3C-41B1-0AF9F1BF046E}"/>
              </a:ext>
            </a:extLst>
          </p:cNvPr>
          <p:cNvSpPr txBox="1"/>
          <p:nvPr/>
        </p:nvSpPr>
        <p:spPr>
          <a:xfrm>
            <a:off x="7741071" y="7539264"/>
            <a:ext cx="3614734" cy="307777"/>
          </a:xfrm>
          <a:prstGeom prst="rect">
            <a:avLst/>
          </a:prstGeom>
          <a:noFill/>
        </p:spPr>
        <p:txBody>
          <a:bodyPr wrap="square" rtlCol="0">
            <a:spAutoFit/>
          </a:bodyPr>
          <a:lstStyle/>
          <a:p>
            <a:pPr algn="ctr" defTabSz="914400">
              <a:buClr>
                <a:srgbClr val="000000"/>
              </a:buClr>
              <a:buFont typeface="Arial"/>
              <a:buNone/>
            </a:pPr>
            <a:r>
              <a:rPr lang="zh-TW" altLang="en-US" sz="1400" kern="0" dirty="0">
                <a:solidFill>
                  <a:srgbClr val="000000"/>
                </a:solidFill>
                <a:latin typeface="Arial"/>
                <a:cs typeface="Arial"/>
                <a:sym typeface="Arial"/>
              </a:rPr>
              <a:t>▲入口自行車道</a:t>
            </a:r>
          </a:p>
        </p:txBody>
      </p:sp>
      <p:sp>
        <p:nvSpPr>
          <p:cNvPr id="15" name="頁尾版面配置區 14">
            <a:extLst>
              <a:ext uri="{FF2B5EF4-FFF2-40B4-BE49-F238E27FC236}">
                <a16:creationId xmlns:a16="http://schemas.microsoft.com/office/drawing/2014/main" id="{CF36EA84-AA13-23FC-F2F4-CD3395094305}"/>
              </a:ext>
            </a:extLst>
          </p:cNvPr>
          <p:cNvSpPr>
            <a:spLocks noGrp="1"/>
          </p:cNvSpPr>
          <p:nvPr>
            <p:ph type="ftr" sz="quarter" idx="11"/>
          </p:nvPr>
        </p:nvSpPr>
        <p:spPr>
          <a:xfrm>
            <a:off x="7184843" y="9849061"/>
            <a:ext cx="2772463" cy="569325"/>
          </a:xfrm>
        </p:spPr>
        <p:txBody>
          <a:bodyPr/>
          <a:lstStyle/>
          <a:p>
            <a:r>
              <a:rPr lang="en-US" altLang="zh-TW" sz="1800" dirty="0"/>
              <a:t>6</a:t>
            </a:r>
            <a:endParaRPr kumimoji="0" lang="en-US" sz="1800" dirty="0"/>
          </a:p>
        </p:txBody>
      </p:sp>
      <p:grpSp>
        <p:nvGrpSpPr>
          <p:cNvPr id="4" name="Google Shape;11492;p84">
            <a:extLst>
              <a:ext uri="{FF2B5EF4-FFF2-40B4-BE49-F238E27FC236}">
                <a16:creationId xmlns:a16="http://schemas.microsoft.com/office/drawing/2014/main" id="{DD988CAB-8816-91D4-1FEE-10A62F8C1EC9}"/>
              </a:ext>
            </a:extLst>
          </p:cNvPr>
          <p:cNvGrpSpPr/>
          <p:nvPr/>
        </p:nvGrpSpPr>
        <p:grpSpPr>
          <a:xfrm>
            <a:off x="0" y="10478627"/>
            <a:ext cx="2162315" cy="62982"/>
            <a:chOff x="4411970" y="2962952"/>
            <a:chExt cx="706544" cy="104212"/>
          </a:xfrm>
          <a:solidFill>
            <a:schemeClr val="accent1">
              <a:lumMod val="20000"/>
              <a:lumOff val="80000"/>
            </a:schemeClr>
          </a:solidFill>
        </p:grpSpPr>
        <p:sp>
          <p:nvSpPr>
            <p:cNvPr id="7" name="Google Shape;11493;p84">
              <a:extLst>
                <a:ext uri="{FF2B5EF4-FFF2-40B4-BE49-F238E27FC236}">
                  <a16:creationId xmlns:a16="http://schemas.microsoft.com/office/drawing/2014/main" id="{BA6C27C7-61BD-BF12-7A1D-B110AA46513C}"/>
                </a:ext>
              </a:extLst>
            </p:cNvPr>
            <p:cNvSpPr/>
            <p:nvPr/>
          </p:nvSpPr>
          <p:spPr>
            <a:xfrm>
              <a:off x="4583864" y="2962952"/>
              <a:ext cx="534651" cy="104077"/>
            </a:xfrm>
            <a:custGeom>
              <a:avLst/>
              <a:gdLst/>
              <a:ahLst/>
              <a:cxnLst/>
              <a:rect l="l" t="t" r="r" b="b"/>
              <a:pathLst>
                <a:path w="11841" h="2305" extrusionOk="0">
                  <a:moveTo>
                    <a:pt x="1155" y="0"/>
                  </a:moveTo>
                  <a:lnTo>
                    <a:pt x="0" y="2304"/>
                  </a:lnTo>
                  <a:lnTo>
                    <a:pt x="11410" y="2304"/>
                  </a:lnTo>
                  <a:lnTo>
                    <a:pt x="11840" y="1153"/>
                  </a:lnTo>
                  <a:lnTo>
                    <a:pt x="11410" y="0"/>
                  </a:lnTo>
                  <a:close/>
                </a:path>
              </a:pathLst>
            </a:custGeom>
            <a:grpFill/>
            <a:ln>
              <a:noFill/>
            </a:ln>
          </p:spPr>
          <p:txBody>
            <a:bodyPr spcFirstLastPara="1" wrap="square" lIns="75600" tIns="75600" rIns="75600" bIns="75600" anchor="ctr" anchorCtr="0">
              <a:noAutofit/>
            </a:bodyPr>
            <a:lstStyle/>
            <a:p>
              <a:endParaRPr sz="1158"/>
            </a:p>
          </p:txBody>
        </p:sp>
        <p:sp>
          <p:nvSpPr>
            <p:cNvPr id="16" name="Google Shape;11494;p84">
              <a:extLst>
                <a:ext uri="{FF2B5EF4-FFF2-40B4-BE49-F238E27FC236}">
                  <a16:creationId xmlns:a16="http://schemas.microsoft.com/office/drawing/2014/main" id="{9AC791BB-CDAA-D9D0-AA2C-71E7AEE49EA1}"/>
                </a:ext>
              </a:extLst>
            </p:cNvPr>
            <p:cNvSpPr/>
            <p:nvPr/>
          </p:nvSpPr>
          <p:spPr>
            <a:xfrm>
              <a:off x="4411970" y="2963088"/>
              <a:ext cx="124124" cy="104077"/>
            </a:xfrm>
            <a:custGeom>
              <a:avLst/>
              <a:gdLst/>
              <a:ahLst/>
              <a:cxnLst/>
              <a:rect l="l" t="t" r="r" b="b"/>
              <a:pathLst>
                <a:path w="2749" h="2305" extrusionOk="0">
                  <a:moveTo>
                    <a:pt x="2749" y="0"/>
                  </a:moveTo>
                  <a:lnTo>
                    <a:pt x="177" y="2"/>
                  </a:lnTo>
                  <a:cubicBezTo>
                    <a:pt x="79" y="2"/>
                    <a:pt x="1" y="79"/>
                    <a:pt x="1" y="176"/>
                  </a:cubicBezTo>
                  <a:lnTo>
                    <a:pt x="1" y="2130"/>
                  </a:lnTo>
                  <a:cubicBezTo>
                    <a:pt x="1" y="2226"/>
                    <a:pt x="79" y="2305"/>
                    <a:pt x="177" y="2305"/>
                  </a:cubicBezTo>
                  <a:lnTo>
                    <a:pt x="1522" y="2305"/>
                  </a:lnTo>
                  <a:lnTo>
                    <a:pt x="2749" y="0"/>
                  </a:lnTo>
                  <a:close/>
                </a:path>
              </a:pathLst>
            </a:custGeom>
            <a:grpFill/>
            <a:ln>
              <a:noFill/>
            </a:ln>
          </p:spPr>
          <p:txBody>
            <a:bodyPr spcFirstLastPara="1" wrap="square" lIns="75600" tIns="75600" rIns="75600" bIns="75600" anchor="ctr" anchorCtr="0">
              <a:noAutofit/>
            </a:bodyPr>
            <a:lstStyle/>
            <a:p>
              <a:endParaRPr sz="1158"/>
            </a:p>
          </p:txBody>
        </p:sp>
        <p:sp>
          <p:nvSpPr>
            <p:cNvPr id="18" name="Google Shape;11495;p84">
              <a:extLst>
                <a:ext uri="{FF2B5EF4-FFF2-40B4-BE49-F238E27FC236}">
                  <a16:creationId xmlns:a16="http://schemas.microsoft.com/office/drawing/2014/main" id="{0738EADD-A006-26EB-A5C7-EA4A28A94803}"/>
                </a:ext>
              </a:extLst>
            </p:cNvPr>
            <p:cNvSpPr/>
            <p:nvPr/>
          </p:nvSpPr>
          <p:spPr>
            <a:xfrm>
              <a:off x="4496946" y="2963133"/>
              <a:ext cx="79920" cy="104031"/>
            </a:xfrm>
            <a:custGeom>
              <a:avLst/>
              <a:gdLst/>
              <a:ahLst/>
              <a:cxnLst/>
              <a:rect l="l" t="t" r="r" b="b"/>
              <a:pathLst>
                <a:path w="1770" h="2304" extrusionOk="0">
                  <a:moveTo>
                    <a:pt x="1227" y="1"/>
                  </a:moveTo>
                  <a:lnTo>
                    <a:pt x="0" y="2304"/>
                  </a:lnTo>
                  <a:lnTo>
                    <a:pt x="542" y="2304"/>
                  </a:lnTo>
                  <a:lnTo>
                    <a:pt x="1770" y="1"/>
                  </a:lnTo>
                  <a:close/>
                </a:path>
              </a:pathLst>
            </a:custGeom>
            <a:grpFill/>
            <a:ln>
              <a:noFill/>
            </a:ln>
          </p:spPr>
          <p:txBody>
            <a:bodyPr spcFirstLastPara="1" wrap="square" lIns="75600" tIns="75600" rIns="75600" bIns="75600" anchor="ctr" anchorCtr="0">
              <a:noAutofit/>
            </a:bodyPr>
            <a:lstStyle/>
            <a:p>
              <a:endParaRPr sz="1158"/>
            </a:p>
          </p:txBody>
        </p:sp>
        <p:sp>
          <p:nvSpPr>
            <p:cNvPr id="20" name="Google Shape;11496;p84">
              <a:extLst>
                <a:ext uri="{FF2B5EF4-FFF2-40B4-BE49-F238E27FC236}">
                  <a16:creationId xmlns:a16="http://schemas.microsoft.com/office/drawing/2014/main" id="{1F5D6046-1748-6E55-4F2C-5BE307CF3470}"/>
                </a:ext>
              </a:extLst>
            </p:cNvPr>
            <p:cNvSpPr/>
            <p:nvPr/>
          </p:nvSpPr>
          <p:spPr>
            <a:xfrm>
              <a:off x="4537628" y="2963133"/>
              <a:ext cx="79965" cy="104031"/>
            </a:xfrm>
            <a:custGeom>
              <a:avLst/>
              <a:gdLst/>
              <a:ahLst/>
              <a:cxnLst/>
              <a:rect l="l" t="t" r="r" b="b"/>
              <a:pathLst>
                <a:path w="1771" h="2304" extrusionOk="0">
                  <a:moveTo>
                    <a:pt x="1229" y="1"/>
                  </a:moveTo>
                  <a:lnTo>
                    <a:pt x="1" y="2304"/>
                  </a:lnTo>
                  <a:lnTo>
                    <a:pt x="544" y="2304"/>
                  </a:lnTo>
                  <a:lnTo>
                    <a:pt x="1770" y="1"/>
                  </a:lnTo>
                  <a:close/>
                </a:path>
              </a:pathLst>
            </a:custGeom>
            <a:grpFill/>
            <a:ln>
              <a:noFill/>
            </a:ln>
          </p:spPr>
          <p:txBody>
            <a:bodyPr spcFirstLastPara="1" wrap="square" lIns="75600" tIns="75600" rIns="75600" bIns="75600" anchor="ctr" anchorCtr="0">
              <a:noAutofit/>
            </a:bodyPr>
            <a:lstStyle/>
            <a:p>
              <a:endParaRPr sz="1158"/>
            </a:p>
          </p:txBody>
        </p:sp>
      </p:grpSp>
      <p:sp>
        <p:nvSpPr>
          <p:cNvPr id="8" name="文字方塊 7">
            <a:extLst>
              <a:ext uri="{FF2B5EF4-FFF2-40B4-BE49-F238E27FC236}">
                <a16:creationId xmlns:a16="http://schemas.microsoft.com/office/drawing/2014/main" id="{81A0E9BB-ACB1-A4AC-6E7E-83186C269D25}"/>
              </a:ext>
            </a:extLst>
          </p:cNvPr>
          <p:cNvSpPr txBox="1"/>
          <p:nvPr/>
        </p:nvSpPr>
        <p:spPr>
          <a:xfrm>
            <a:off x="0" y="10182138"/>
            <a:ext cx="2608369" cy="276999"/>
          </a:xfrm>
          <a:prstGeom prst="rect">
            <a:avLst/>
          </a:prstGeom>
          <a:noFill/>
        </p:spPr>
        <p:txBody>
          <a:bodyPr wrap="square" rtlCol="0">
            <a:spAutoFit/>
          </a:bodyPr>
          <a:lstStyle/>
          <a:p>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水保技師電子報 月刊 第</a:t>
            </a:r>
            <a:r>
              <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rPr>
              <a:t>54</a:t>
            </a:r>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期</a:t>
            </a:r>
            <a:endPar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endParaRPr>
          </a:p>
        </p:txBody>
      </p:sp>
      <p:pic>
        <p:nvPicPr>
          <p:cNvPr id="3" name="Picture 4">
            <a:extLst>
              <a:ext uri="{FF2B5EF4-FFF2-40B4-BE49-F238E27FC236}">
                <a16:creationId xmlns:a16="http://schemas.microsoft.com/office/drawing/2014/main" id="{6BFB4D1B-88E8-57F3-BE4A-1F06A47FBD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4022" y="2630167"/>
            <a:ext cx="4075352" cy="5433066"/>
          </a:xfrm>
          <a:prstGeom prst="rect">
            <a:avLst/>
          </a:prstGeom>
        </p:spPr>
      </p:pic>
    </p:spTree>
    <p:extLst>
      <p:ext uri="{BB962C8B-B14F-4D97-AF65-F5344CB8AC3E}">
        <p14:creationId xmlns:p14="http://schemas.microsoft.com/office/powerpoint/2010/main" val="3411796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oogle Shape;11492;p84">
            <a:extLst>
              <a:ext uri="{FF2B5EF4-FFF2-40B4-BE49-F238E27FC236}">
                <a16:creationId xmlns:a16="http://schemas.microsoft.com/office/drawing/2014/main" id="{190110C6-441F-ACA2-1807-54D633247A11}"/>
              </a:ext>
            </a:extLst>
          </p:cNvPr>
          <p:cNvGrpSpPr/>
          <p:nvPr/>
        </p:nvGrpSpPr>
        <p:grpSpPr>
          <a:xfrm>
            <a:off x="0" y="10478627"/>
            <a:ext cx="2162315" cy="62982"/>
            <a:chOff x="4411970" y="2962952"/>
            <a:chExt cx="706544" cy="104212"/>
          </a:xfrm>
          <a:solidFill>
            <a:schemeClr val="accent1">
              <a:lumMod val="20000"/>
              <a:lumOff val="80000"/>
            </a:schemeClr>
          </a:solidFill>
        </p:grpSpPr>
        <p:sp>
          <p:nvSpPr>
            <p:cNvPr id="13" name="Google Shape;11493;p84">
              <a:extLst>
                <a:ext uri="{FF2B5EF4-FFF2-40B4-BE49-F238E27FC236}">
                  <a16:creationId xmlns:a16="http://schemas.microsoft.com/office/drawing/2014/main" id="{7B6C0F2F-DCD3-8689-DE1D-6F5451265522}"/>
                </a:ext>
              </a:extLst>
            </p:cNvPr>
            <p:cNvSpPr/>
            <p:nvPr/>
          </p:nvSpPr>
          <p:spPr>
            <a:xfrm>
              <a:off x="4583864" y="2962952"/>
              <a:ext cx="534651" cy="104077"/>
            </a:xfrm>
            <a:custGeom>
              <a:avLst/>
              <a:gdLst/>
              <a:ahLst/>
              <a:cxnLst/>
              <a:rect l="l" t="t" r="r" b="b"/>
              <a:pathLst>
                <a:path w="11841" h="2305" extrusionOk="0">
                  <a:moveTo>
                    <a:pt x="1155" y="0"/>
                  </a:moveTo>
                  <a:lnTo>
                    <a:pt x="0" y="2304"/>
                  </a:lnTo>
                  <a:lnTo>
                    <a:pt x="11410" y="2304"/>
                  </a:lnTo>
                  <a:lnTo>
                    <a:pt x="11840" y="1153"/>
                  </a:lnTo>
                  <a:lnTo>
                    <a:pt x="11410" y="0"/>
                  </a:lnTo>
                  <a:close/>
                </a:path>
              </a:pathLst>
            </a:custGeom>
            <a:grpFill/>
            <a:ln>
              <a:noFill/>
            </a:ln>
          </p:spPr>
          <p:txBody>
            <a:bodyPr spcFirstLastPara="1" wrap="square" lIns="75600" tIns="75600" rIns="75600" bIns="75600" anchor="ctr" anchorCtr="0">
              <a:noAutofit/>
            </a:bodyPr>
            <a:lstStyle/>
            <a:p>
              <a:endParaRPr sz="1158"/>
            </a:p>
          </p:txBody>
        </p:sp>
        <p:sp>
          <p:nvSpPr>
            <p:cNvPr id="14" name="Google Shape;11494;p84">
              <a:extLst>
                <a:ext uri="{FF2B5EF4-FFF2-40B4-BE49-F238E27FC236}">
                  <a16:creationId xmlns:a16="http://schemas.microsoft.com/office/drawing/2014/main" id="{0D983B04-07D6-23E1-5247-18321D405A52}"/>
                </a:ext>
              </a:extLst>
            </p:cNvPr>
            <p:cNvSpPr/>
            <p:nvPr/>
          </p:nvSpPr>
          <p:spPr>
            <a:xfrm>
              <a:off x="4411970" y="2963088"/>
              <a:ext cx="124124" cy="104077"/>
            </a:xfrm>
            <a:custGeom>
              <a:avLst/>
              <a:gdLst/>
              <a:ahLst/>
              <a:cxnLst/>
              <a:rect l="l" t="t" r="r" b="b"/>
              <a:pathLst>
                <a:path w="2749" h="2305" extrusionOk="0">
                  <a:moveTo>
                    <a:pt x="2749" y="0"/>
                  </a:moveTo>
                  <a:lnTo>
                    <a:pt x="177" y="2"/>
                  </a:lnTo>
                  <a:cubicBezTo>
                    <a:pt x="79" y="2"/>
                    <a:pt x="1" y="79"/>
                    <a:pt x="1" y="176"/>
                  </a:cubicBezTo>
                  <a:lnTo>
                    <a:pt x="1" y="2130"/>
                  </a:lnTo>
                  <a:cubicBezTo>
                    <a:pt x="1" y="2226"/>
                    <a:pt x="79" y="2305"/>
                    <a:pt x="177" y="2305"/>
                  </a:cubicBezTo>
                  <a:lnTo>
                    <a:pt x="1522" y="2305"/>
                  </a:lnTo>
                  <a:lnTo>
                    <a:pt x="2749" y="0"/>
                  </a:lnTo>
                  <a:close/>
                </a:path>
              </a:pathLst>
            </a:custGeom>
            <a:grpFill/>
            <a:ln>
              <a:noFill/>
            </a:ln>
          </p:spPr>
          <p:txBody>
            <a:bodyPr spcFirstLastPara="1" wrap="square" lIns="75600" tIns="75600" rIns="75600" bIns="75600" anchor="ctr" anchorCtr="0">
              <a:noAutofit/>
            </a:bodyPr>
            <a:lstStyle/>
            <a:p>
              <a:endParaRPr sz="1158"/>
            </a:p>
          </p:txBody>
        </p:sp>
        <p:sp>
          <p:nvSpPr>
            <p:cNvPr id="15" name="Google Shape;11495;p84">
              <a:extLst>
                <a:ext uri="{FF2B5EF4-FFF2-40B4-BE49-F238E27FC236}">
                  <a16:creationId xmlns:a16="http://schemas.microsoft.com/office/drawing/2014/main" id="{28E718D4-0E32-2747-79CC-6C565B281DFD}"/>
                </a:ext>
              </a:extLst>
            </p:cNvPr>
            <p:cNvSpPr/>
            <p:nvPr/>
          </p:nvSpPr>
          <p:spPr>
            <a:xfrm>
              <a:off x="4496946" y="2963133"/>
              <a:ext cx="79920" cy="104031"/>
            </a:xfrm>
            <a:custGeom>
              <a:avLst/>
              <a:gdLst/>
              <a:ahLst/>
              <a:cxnLst/>
              <a:rect l="l" t="t" r="r" b="b"/>
              <a:pathLst>
                <a:path w="1770" h="2304" extrusionOk="0">
                  <a:moveTo>
                    <a:pt x="1227" y="1"/>
                  </a:moveTo>
                  <a:lnTo>
                    <a:pt x="0" y="2304"/>
                  </a:lnTo>
                  <a:lnTo>
                    <a:pt x="542" y="2304"/>
                  </a:lnTo>
                  <a:lnTo>
                    <a:pt x="1770" y="1"/>
                  </a:lnTo>
                  <a:close/>
                </a:path>
              </a:pathLst>
            </a:custGeom>
            <a:grpFill/>
            <a:ln>
              <a:noFill/>
            </a:ln>
          </p:spPr>
          <p:txBody>
            <a:bodyPr spcFirstLastPara="1" wrap="square" lIns="75600" tIns="75600" rIns="75600" bIns="75600" anchor="ctr" anchorCtr="0">
              <a:noAutofit/>
            </a:bodyPr>
            <a:lstStyle/>
            <a:p>
              <a:endParaRPr sz="1158"/>
            </a:p>
          </p:txBody>
        </p:sp>
        <p:sp>
          <p:nvSpPr>
            <p:cNvPr id="16" name="Google Shape;11496;p84">
              <a:extLst>
                <a:ext uri="{FF2B5EF4-FFF2-40B4-BE49-F238E27FC236}">
                  <a16:creationId xmlns:a16="http://schemas.microsoft.com/office/drawing/2014/main" id="{75EF8722-760E-123B-800C-EE7732EBB21B}"/>
                </a:ext>
              </a:extLst>
            </p:cNvPr>
            <p:cNvSpPr/>
            <p:nvPr/>
          </p:nvSpPr>
          <p:spPr>
            <a:xfrm>
              <a:off x="4537628" y="2963133"/>
              <a:ext cx="79965" cy="104031"/>
            </a:xfrm>
            <a:custGeom>
              <a:avLst/>
              <a:gdLst/>
              <a:ahLst/>
              <a:cxnLst/>
              <a:rect l="l" t="t" r="r" b="b"/>
              <a:pathLst>
                <a:path w="1771" h="2304" extrusionOk="0">
                  <a:moveTo>
                    <a:pt x="1229" y="1"/>
                  </a:moveTo>
                  <a:lnTo>
                    <a:pt x="1" y="2304"/>
                  </a:lnTo>
                  <a:lnTo>
                    <a:pt x="544" y="2304"/>
                  </a:lnTo>
                  <a:lnTo>
                    <a:pt x="1770" y="1"/>
                  </a:lnTo>
                  <a:close/>
                </a:path>
              </a:pathLst>
            </a:custGeom>
            <a:grpFill/>
            <a:ln>
              <a:noFill/>
            </a:ln>
          </p:spPr>
          <p:txBody>
            <a:bodyPr spcFirstLastPara="1" wrap="square" lIns="75600" tIns="75600" rIns="75600" bIns="75600" anchor="ctr" anchorCtr="0">
              <a:noAutofit/>
            </a:bodyPr>
            <a:lstStyle/>
            <a:p>
              <a:endParaRPr sz="1158"/>
            </a:p>
          </p:txBody>
        </p:sp>
      </p:grpSp>
      <p:sp>
        <p:nvSpPr>
          <p:cNvPr id="17" name="頁尾版面配置區 21">
            <a:extLst>
              <a:ext uri="{FF2B5EF4-FFF2-40B4-BE49-F238E27FC236}">
                <a16:creationId xmlns:a16="http://schemas.microsoft.com/office/drawing/2014/main" id="{3348D5B2-A293-7C8A-DA7C-4FE8DA6B912C}"/>
              </a:ext>
            </a:extLst>
          </p:cNvPr>
          <p:cNvSpPr>
            <a:spLocks noGrp="1"/>
          </p:cNvSpPr>
          <p:nvPr>
            <p:ph type="ftr" sz="quarter" idx="11"/>
          </p:nvPr>
        </p:nvSpPr>
        <p:spPr>
          <a:xfrm>
            <a:off x="7197531" y="9866207"/>
            <a:ext cx="2772463" cy="569325"/>
          </a:xfrm>
        </p:spPr>
        <p:txBody>
          <a:bodyPr/>
          <a:lstStyle/>
          <a:p>
            <a:r>
              <a:rPr lang="en-US" altLang="zh-TW" sz="1800" dirty="0"/>
              <a:t>7</a:t>
            </a:r>
            <a:endParaRPr kumimoji="0" lang="en-US" sz="1800" dirty="0"/>
          </a:p>
        </p:txBody>
      </p:sp>
      <p:sp>
        <p:nvSpPr>
          <p:cNvPr id="2" name="文字方塊 1">
            <a:extLst>
              <a:ext uri="{FF2B5EF4-FFF2-40B4-BE49-F238E27FC236}">
                <a16:creationId xmlns:a16="http://schemas.microsoft.com/office/drawing/2014/main" id="{783978F1-C162-159C-3341-5DB6102EB34D}"/>
              </a:ext>
            </a:extLst>
          </p:cNvPr>
          <p:cNvSpPr txBox="1"/>
          <p:nvPr/>
        </p:nvSpPr>
        <p:spPr>
          <a:xfrm>
            <a:off x="0" y="10182138"/>
            <a:ext cx="2608369" cy="276999"/>
          </a:xfrm>
          <a:prstGeom prst="rect">
            <a:avLst/>
          </a:prstGeom>
          <a:noFill/>
        </p:spPr>
        <p:txBody>
          <a:bodyPr wrap="square" rtlCol="0">
            <a:spAutoFit/>
          </a:bodyPr>
          <a:lstStyle/>
          <a:p>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水保技師電子報 月刊 第</a:t>
            </a:r>
            <a:r>
              <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rPr>
              <a:t>54</a:t>
            </a:r>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期</a:t>
            </a:r>
            <a:endPar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endParaRPr>
          </a:p>
        </p:txBody>
      </p:sp>
      <p:pic>
        <p:nvPicPr>
          <p:cNvPr id="5" name="Picture 6">
            <a:extLst>
              <a:ext uri="{FF2B5EF4-FFF2-40B4-BE49-F238E27FC236}">
                <a16:creationId xmlns:a16="http://schemas.microsoft.com/office/drawing/2014/main" id="{5F8AC80D-FF73-BDC8-DE9B-6DF47868A5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796" y="1229907"/>
            <a:ext cx="3167812" cy="2375997"/>
          </a:xfrm>
          <a:prstGeom prst="rect">
            <a:avLst/>
          </a:prstGeom>
        </p:spPr>
      </p:pic>
      <p:sp>
        <p:nvSpPr>
          <p:cNvPr id="6" name="文字方塊 5">
            <a:extLst>
              <a:ext uri="{FF2B5EF4-FFF2-40B4-BE49-F238E27FC236}">
                <a16:creationId xmlns:a16="http://schemas.microsoft.com/office/drawing/2014/main" id="{EF3699E4-D62D-1743-9DC4-959446AC3759}"/>
              </a:ext>
            </a:extLst>
          </p:cNvPr>
          <p:cNvSpPr txBox="1"/>
          <p:nvPr/>
        </p:nvSpPr>
        <p:spPr>
          <a:xfrm>
            <a:off x="290980" y="3675198"/>
            <a:ext cx="3614734" cy="307777"/>
          </a:xfrm>
          <a:prstGeom prst="rect">
            <a:avLst/>
          </a:prstGeom>
          <a:noFill/>
        </p:spPr>
        <p:txBody>
          <a:bodyPr wrap="square" rtlCol="0">
            <a:spAutoFit/>
          </a:bodyPr>
          <a:lstStyle/>
          <a:p>
            <a:pPr algn="ctr" defTabSz="914400">
              <a:buClr>
                <a:srgbClr val="000000"/>
              </a:buClr>
              <a:buFont typeface="Arial"/>
              <a:buNone/>
            </a:pPr>
            <a:r>
              <a:rPr lang="zh-TW" altLang="en-US" sz="1400" kern="0" dirty="0">
                <a:solidFill>
                  <a:srgbClr val="000000"/>
                </a:solidFill>
                <a:latin typeface="Arial"/>
                <a:cs typeface="Arial"/>
                <a:sym typeface="Arial"/>
              </a:rPr>
              <a:t>▲魚路古道沿途的老宅「山猪豐厝地」</a:t>
            </a:r>
          </a:p>
        </p:txBody>
      </p:sp>
      <p:pic>
        <p:nvPicPr>
          <p:cNvPr id="8" name="Picture 18">
            <a:extLst>
              <a:ext uri="{FF2B5EF4-FFF2-40B4-BE49-F238E27FC236}">
                <a16:creationId xmlns:a16="http://schemas.microsoft.com/office/drawing/2014/main" id="{F67031D0-1C9E-7A82-C66E-4C93391F08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797" y="4181447"/>
            <a:ext cx="3167812" cy="2376613"/>
          </a:xfrm>
          <a:prstGeom prst="rect">
            <a:avLst/>
          </a:prstGeom>
        </p:spPr>
      </p:pic>
      <p:pic>
        <p:nvPicPr>
          <p:cNvPr id="10" name="Picture 17">
            <a:extLst>
              <a:ext uri="{FF2B5EF4-FFF2-40B4-BE49-F238E27FC236}">
                <a16:creationId xmlns:a16="http://schemas.microsoft.com/office/drawing/2014/main" id="{2ACFEDC8-3E67-9791-0E4D-9388480421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01547" y="1229907"/>
            <a:ext cx="3168214" cy="2376483"/>
          </a:xfrm>
          <a:prstGeom prst="rect">
            <a:avLst/>
          </a:prstGeom>
        </p:spPr>
      </p:pic>
      <p:pic>
        <p:nvPicPr>
          <p:cNvPr id="11" name="Picture 3">
            <a:extLst>
              <a:ext uri="{FF2B5EF4-FFF2-40B4-BE49-F238E27FC236}">
                <a16:creationId xmlns:a16="http://schemas.microsoft.com/office/drawing/2014/main" id="{0ECB96F7-A4C7-5E55-26AC-CF7E4A52D4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37901" y="7290916"/>
            <a:ext cx="3167883" cy="2376484"/>
          </a:xfrm>
          <a:prstGeom prst="rect">
            <a:avLst/>
          </a:prstGeom>
        </p:spPr>
      </p:pic>
      <p:pic>
        <p:nvPicPr>
          <p:cNvPr id="18" name="Picture 7">
            <a:extLst>
              <a:ext uri="{FF2B5EF4-FFF2-40B4-BE49-F238E27FC236}">
                <a16:creationId xmlns:a16="http://schemas.microsoft.com/office/drawing/2014/main" id="{ACDBA19B-05E9-B5F8-5AB1-E82D9950B5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0484" y="7290916"/>
            <a:ext cx="3183294" cy="2388045"/>
          </a:xfrm>
          <a:prstGeom prst="rect">
            <a:avLst/>
          </a:prstGeom>
        </p:spPr>
      </p:pic>
      <p:sp>
        <p:nvSpPr>
          <p:cNvPr id="20" name="文字方塊 19">
            <a:extLst>
              <a:ext uri="{FF2B5EF4-FFF2-40B4-BE49-F238E27FC236}">
                <a16:creationId xmlns:a16="http://schemas.microsoft.com/office/drawing/2014/main" id="{FD23CAB1-6FD6-3F01-5CCA-C1C2B314098C}"/>
              </a:ext>
            </a:extLst>
          </p:cNvPr>
          <p:cNvSpPr txBox="1"/>
          <p:nvPr/>
        </p:nvSpPr>
        <p:spPr>
          <a:xfrm>
            <a:off x="3678287" y="9743104"/>
            <a:ext cx="3614734" cy="307777"/>
          </a:xfrm>
          <a:prstGeom prst="rect">
            <a:avLst/>
          </a:prstGeom>
          <a:noFill/>
        </p:spPr>
        <p:txBody>
          <a:bodyPr wrap="square" rtlCol="0">
            <a:spAutoFit/>
          </a:bodyPr>
          <a:lstStyle/>
          <a:p>
            <a:pPr algn="ctr" defTabSz="914400">
              <a:buClr>
                <a:srgbClr val="000000"/>
              </a:buClr>
              <a:buFont typeface="Arial"/>
              <a:buNone/>
            </a:pPr>
            <a:r>
              <a:rPr lang="zh-TW" altLang="en-US" sz="1400" kern="0" dirty="0">
                <a:solidFill>
                  <a:srgbClr val="000000"/>
                </a:solidFill>
                <a:latin typeface="Arial"/>
                <a:cs typeface="Arial"/>
                <a:sym typeface="Arial"/>
              </a:rPr>
              <a:t>▲「許顏橋」介紹看板</a:t>
            </a:r>
          </a:p>
        </p:txBody>
      </p:sp>
      <p:sp>
        <p:nvSpPr>
          <p:cNvPr id="21" name="文字方塊 20">
            <a:extLst>
              <a:ext uri="{FF2B5EF4-FFF2-40B4-BE49-F238E27FC236}">
                <a16:creationId xmlns:a16="http://schemas.microsoft.com/office/drawing/2014/main" id="{62629C41-F66F-CC93-57B0-2E6E23A7FEFB}"/>
              </a:ext>
            </a:extLst>
          </p:cNvPr>
          <p:cNvSpPr txBox="1"/>
          <p:nvPr/>
        </p:nvSpPr>
        <p:spPr>
          <a:xfrm>
            <a:off x="77439" y="9710673"/>
            <a:ext cx="3614734" cy="307777"/>
          </a:xfrm>
          <a:prstGeom prst="rect">
            <a:avLst/>
          </a:prstGeom>
          <a:noFill/>
        </p:spPr>
        <p:txBody>
          <a:bodyPr wrap="square" rtlCol="0">
            <a:spAutoFit/>
          </a:bodyPr>
          <a:lstStyle/>
          <a:p>
            <a:pPr algn="ctr" defTabSz="914400">
              <a:buClr>
                <a:srgbClr val="000000"/>
              </a:buClr>
              <a:buFont typeface="Arial"/>
              <a:buNone/>
            </a:pPr>
            <a:r>
              <a:rPr lang="zh-TW" altLang="en-US" sz="1400" kern="0" dirty="0">
                <a:solidFill>
                  <a:srgbClr val="000000"/>
                </a:solidFill>
                <a:latin typeface="Arial"/>
                <a:cs typeface="Arial"/>
                <a:sym typeface="Arial"/>
              </a:rPr>
              <a:t>▲魚路古道的歷史古蹟打石場</a:t>
            </a:r>
          </a:p>
        </p:txBody>
      </p:sp>
      <p:sp>
        <p:nvSpPr>
          <p:cNvPr id="22" name="文字方塊 21">
            <a:extLst>
              <a:ext uri="{FF2B5EF4-FFF2-40B4-BE49-F238E27FC236}">
                <a16:creationId xmlns:a16="http://schemas.microsoft.com/office/drawing/2014/main" id="{599A3768-E22F-B747-F4C7-5450B56612B8}"/>
              </a:ext>
            </a:extLst>
          </p:cNvPr>
          <p:cNvSpPr txBox="1"/>
          <p:nvPr/>
        </p:nvSpPr>
        <p:spPr>
          <a:xfrm>
            <a:off x="3729162" y="3666357"/>
            <a:ext cx="3614734" cy="307777"/>
          </a:xfrm>
          <a:prstGeom prst="rect">
            <a:avLst/>
          </a:prstGeom>
          <a:noFill/>
        </p:spPr>
        <p:txBody>
          <a:bodyPr wrap="square" rtlCol="0">
            <a:spAutoFit/>
          </a:bodyPr>
          <a:lstStyle/>
          <a:p>
            <a:pPr algn="ctr" defTabSz="914400">
              <a:buClr>
                <a:srgbClr val="000000"/>
              </a:buClr>
              <a:buFont typeface="Arial"/>
              <a:buNone/>
            </a:pPr>
            <a:r>
              <a:rPr lang="zh-TW" altLang="en-US" sz="1400" kern="0" dirty="0">
                <a:solidFill>
                  <a:srgbClr val="000000"/>
                </a:solidFill>
                <a:latin typeface="Arial"/>
                <a:cs typeface="Arial"/>
                <a:sym typeface="Arial"/>
              </a:rPr>
              <a:t>▲頂中股圳</a:t>
            </a:r>
          </a:p>
        </p:txBody>
      </p:sp>
      <p:sp>
        <p:nvSpPr>
          <p:cNvPr id="23" name="文字方塊 22">
            <a:extLst>
              <a:ext uri="{FF2B5EF4-FFF2-40B4-BE49-F238E27FC236}">
                <a16:creationId xmlns:a16="http://schemas.microsoft.com/office/drawing/2014/main" id="{AEF529B2-A4F7-BC8C-C9B8-EE1DC47DB64F}"/>
              </a:ext>
            </a:extLst>
          </p:cNvPr>
          <p:cNvSpPr txBox="1"/>
          <p:nvPr/>
        </p:nvSpPr>
        <p:spPr>
          <a:xfrm>
            <a:off x="165897" y="6625138"/>
            <a:ext cx="3614734" cy="307777"/>
          </a:xfrm>
          <a:prstGeom prst="rect">
            <a:avLst/>
          </a:prstGeom>
          <a:noFill/>
        </p:spPr>
        <p:txBody>
          <a:bodyPr wrap="square" rtlCol="0">
            <a:spAutoFit/>
          </a:bodyPr>
          <a:lstStyle/>
          <a:p>
            <a:pPr algn="ctr" defTabSz="914400">
              <a:buClr>
                <a:srgbClr val="000000"/>
              </a:buClr>
              <a:buFont typeface="Arial"/>
              <a:buNone/>
            </a:pPr>
            <a:r>
              <a:rPr lang="zh-TW" altLang="en-US" sz="1400" kern="0" dirty="0">
                <a:solidFill>
                  <a:srgbClr val="000000"/>
                </a:solidFill>
                <a:latin typeface="Arial"/>
                <a:cs typeface="Arial"/>
                <a:sym typeface="Arial"/>
              </a:rPr>
              <a:t>▲魚路古道沿途的頂中股古圳風光</a:t>
            </a:r>
          </a:p>
        </p:txBody>
      </p:sp>
      <p:sp>
        <p:nvSpPr>
          <p:cNvPr id="24" name="文字方塊 23">
            <a:extLst>
              <a:ext uri="{FF2B5EF4-FFF2-40B4-BE49-F238E27FC236}">
                <a16:creationId xmlns:a16="http://schemas.microsoft.com/office/drawing/2014/main" id="{81877800-3EBC-955A-E360-E356D33E93CB}"/>
              </a:ext>
            </a:extLst>
          </p:cNvPr>
          <p:cNvSpPr txBox="1"/>
          <p:nvPr/>
        </p:nvSpPr>
        <p:spPr>
          <a:xfrm>
            <a:off x="3781425" y="6633764"/>
            <a:ext cx="3614734" cy="307777"/>
          </a:xfrm>
          <a:prstGeom prst="rect">
            <a:avLst/>
          </a:prstGeom>
          <a:noFill/>
        </p:spPr>
        <p:txBody>
          <a:bodyPr wrap="square" rtlCol="0">
            <a:spAutoFit/>
          </a:bodyPr>
          <a:lstStyle/>
          <a:p>
            <a:pPr algn="ctr" defTabSz="914400">
              <a:buClr>
                <a:srgbClr val="000000"/>
              </a:buClr>
              <a:buFont typeface="Arial"/>
              <a:buNone/>
            </a:pPr>
            <a:r>
              <a:rPr lang="zh-TW" altLang="en-US" sz="1400" kern="0" dirty="0">
                <a:latin typeface="微軟正黑體" panose="020B0604030504040204" pitchFamily="34" charset="-120"/>
                <a:ea typeface="微軟正黑體" panose="020B0604030504040204" pitchFamily="34" charset="-120"/>
                <a:cs typeface="Arial"/>
                <a:sym typeface="Arial"/>
              </a:rPr>
              <a:t>▲古樸的梯田疊石風光</a:t>
            </a:r>
          </a:p>
        </p:txBody>
      </p:sp>
      <p:pic>
        <p:nvPicPr>
          <p:cNvPr id="25" name="Picture 12">
            <a:extLst>
              <a:ext uri="{FF2B5EF4-FFF2-40B4-BE49-F238E27FC236}">
                <a16:creationId xmlns:a16="http://schemas.microsoft.com/office/drawing/2014/main" id="{1D12793F-F2ED-3A50-8546-49285BB3D4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78910" y="4181447"/>
            <a:ext cx="3168055" cy="2376613"/>
          </a:xfrm>
          <a:prstGeom prst="rect">
            <a:avLst/>
          </a:prstGeom>
        </p:spPr>
      </p:pic>
    </p:spTree>
    <p:extLst>
      <p:ext uri="{BB962C8B-B14F-4D97-AF65-F5344CB8AC3E}">
        <p14:creationId xmlns:p14="http://schemas.microsoft.com/office/powerpoint/2010/main" val="3732744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15CBB310-2F2C-ADBE-B511-D515EA5B5836}"/>
              </a:ext>
            </a:extLst>
          </p:cNvPr>
          <p:cNvSpPr txBox="1"/>
          <p:nvPr/>
        </p:nvSpPr>
        <p:spPr>
          <a:xfrm>
            <a:off x="234171" y="7184708"/>
            <a:ext cx="3614734" cy="307777"/>
          </a:xfrm>
          <a:prstGeom prst="rect">
            <a:avLst/>
          </a:prstGeom>
          <a:noFill/>
        </p:spPr>
        <p:txBody>
          <a:bodyPr wrap="square" rtlCol="0">
            <a:spAutoFit/>
          </a:bodyPr>
          <a:lstStyle/>
          <a:p>
            <a:pPr algn="ctr" defTabSz="914400">
              <a:buClr>
                <a:srgbClr val="000000"/>
              </a:buClr>
              <a:buFont typeface="Arial"/>
              <a:buNone/>
            </a:pPr>
            <a:r>
              <a:rPr lang="zh-TW" altLang="en-US" sz="1400" kern="0" dirty="0">
                <a:latin typeface="微軟正黑體" panose="020B0604030504040204" pitchFamily="34" charset="-120"/>
                <a:ea typeface="微軟正黑體" panose="020B0604030504040204" pitchFamily="34" charset="-120"/>
                <a:cs typeface="Arial"/>
                <a:sym typeface="Arial"/>
              </a:rPr>
              <a:t>▲因便於擔運茶葉而修築的「許顏橋」</a:t>
            </a:r>
          </a:p>
        </p:txBody>
      </p:sp>
      <p:cxnSp>
        <p:nvCxnSpPr>
          <p:cNvPr id="10" name="Google Shape;809;p41">
            <a:extLst>
              <a:ext uri="{FF2B5EF4-FFF2-40B4-BE49-F238E27FC236}">
                <a16:creationId xmlns:a16="http://schemas.microsoft.com/office/drawing/2014/main" id="{E8108268-6975-8FCD-70FB-4EBDC5A89FF2}"/>
              </a:ext>
            </a:extLst>
          </p:cNvPr>
          <p:cNvCxnSpPr>
            <a:cxnSpLocks/>
          </p:cNvCxnSpPr>
          <p:nvPr/>
        </p:nvCxnSpPr>
        <p:spPr>
          <a:xfrm flipV="1">
            <a:off x="10466277" y="6354812"/>
            <a:ext cx="770286" cy="260889"/>
          </a:xfrm>
          <a:prstGeom prst="bentConnector3">
            <a:avLst>
              <a:gd name="adj1" fmla="val 50000"/>
            </a:avLst>
          </a:prstGeom>
          <a:noFill/>
          <a:ln w="19050" cap="flat" cmpd="sng">
            <a:solidFill>
              <a:srgbClr val="153C4B"/>
            </a:solidFill>
            <a:prstDash val="solid"/>
            <a:round/>
            <a:headEnd type="none" w="med" len="med"/>
            <a:tailEnd type="none" w="med" len="med"/>
          </a:ln>
        </p:spPr>
      </p:cxnSp>
      <p:sp>
        <p:nvSpPr>
          <p:cNvPr id="11" name="文字方塊 10">
            <a:extLst>
              <a:ext uri="{FF2B5EF4-FFF2-40B4-BE49-F238E27FC236}">
                <a16:creationId xmlns:a16="http://schemas.microsoft.com/office/drawing/2014/main" id="{361C8B4A-4A21-8925-250D-F3A5C36CFA8A}"/>
              </a:ext>
            </a:extLst>
          </p:cNvPr>
          <p:cNvSpPr txBox="1"/>
          <p:nvPr/>
        </p:nvSpPr>
        <p:spPr>
          <a:xfrm>
            <a:off x="7911929" y="6485289"/>
            <a:ext cx="2608369" cy="523220"/>
          </a:xfrm>
          <a:prstGeom prst="rect">
            <a:avLst/>
          </a:prstGeom>
          <a:noFill/>
        </p:spPr>
        <p:txBody>
          <a:bodyPr wrap="square" rtlCol="0">
            <a:spAutoFit/>
          </a:bodyPr>
          <a:lstStyle/>
          <a:p>
            <a:pPr algn="ctr" defTabSz="914400">
              <a:buClr>
                <a:srgbClr val="000000"/>
              </a:buClr>
              <a:buFont typeface="Arial"/>
              <a:buNone/>
            </a:pPr>
            <a:r>
              <a:rPr lang="zh-TW" altLang="en-US" sz="1400" kern="0" dirty="0">
                <a:latin typeface="微軟正黑體" panose="020B0604030504040204" pitchFamily="34" charset="-120"/>
                <a:ea typeface="微軟正黑體" panose="020B0604030504040204" pitchFamily="34" charset="-120"/>
                <a:cs typeface="Arial"/>
                <a:sym typeface="Arial"/>
              </a:rPr>
              <a:t>▶ </a:t>
            </a:r>
            <a:r>
              <a:rPr lang="zh-TW" altLang="en-US" sz="1400" kern="0">
                <a:latin typeface="微軟正黑體" panose="020B0604030504040204" pitchFamily="34" charset="-120"/>
                <a:ea typeface="微軟正黑體" panose="020B0604030504040204" pitchFamily="34" charset="-120"/>
                <a:cs typeface="Arial"/>
                <a:sym typeface="Arial"/>
              </a:rPr>
              <a:t>強化綠能生態</a:t>
            </a:r>
            <a:r>
              <a:rPr lang="zh-TW" altLang="en-US" sz="1400" kern="0" dirty="0">
                <a:latin typeface="微軟正黑體" panose="020B0604030504040204" pitchFamily="34" charset="-120"/>
                <a:ea typeface="微軟正黑體" panose="020B0604030504040204" pitchFamily="34" charset="-120"/>
                <a:cs typeface="Arial"/>
                <a:sym typeface="Arial"/>
              </a:rPr>
              <a:t>解說牌。</a:t>
            </a:r>
          </a:p>
          <a:p>
            <a:pPr algn="ctr" defTabSz="914400">
              <a:buClr>
                <a:srgbClr val="000000"/>
              </a:buClr>
              <a:buFont typeface="Arial"/>
              <a:buNone/>
            </a:pPr>
            <a:endParaRPr lang="zh-TW" altLang="en-US" sz="1400" kern="0" dirty="0">
              <a:solidFill>
                <a:srgbClr val="000000"/>
              </a:solidFill>
              <a:latin typeface="Arial"/>
              <a:cs typeface="Arial"/>
              <a:sym typeface="Arial"/>
            </a:endParaRPr>
          </a:p>
        </p:txBody>
      </p:sp>
      <p:sp>
        <p:nvSpPr>
          <p:cNvPr id="22" name="頁尾版面配置區 21">
            <a:extLst>
              <a:ext uri="{FF2B5EF4-FFF2-40B4-BE49-F238E27FC236}">
                <a16:creationId xmlns:a16="http://schemas.microsoft.com/office/drawing/2014/main" id="{FBA4E54B-BBD9-F4A4-48E1-1384D7654361}"/>
              </a:ext>
            </a:extLst>
          </p:cNvPr>
          <p:cNvSpPr>
            <a:spLocks noGrp="1"/>
          </p:cNvSpPr>
          <p:nvPr>
            <p:ph type="ftr" sz="quarter" idx="11"/>
          </p:nvPr>
        </p:nvSpPr>
        <p:spPr>
          <a:xfrm>
            <a:off x="7197531" y="9866207"/>
            <a:ext cx="2772463" cy="569325"/>
          </a:xfrm>
        </p:spPr>
        <p:txBody>
          <a:bodyPr/>
          <a:lstStyle/>
          <a:p>
            <a:r>
              <a:rPr kumimoji="0" lang="en-US" altLang="zh-TW" sz="1800" dirty="0"/>
              <a:t>8</a:t>
            </a:r>
            <a:endParaRPr kumimoji="0" lang="en-US" sz="1800" dirty="0"/>
          </a:p>
        </p:txBody>
      </p:sp>
      <p:sp>
        <p:nvSpPr>
          <p:cNvPr id="30" name="文字方塊 29">
            <a:extLst>
              <a:ext uri="{FF2B5EF4-FFF2-40B4-BE49-F238E27FC236}">
                <a16:creationId xmlns:a16="http://schemas.microsoft.com/office/drawing/2014/main" id="{1F51FB60-649D-4E34-8B2B-8854AFC5C91D}"/>
              </a:ext>
            </a:extLst>
          </p:cNvPr>
          <p:cNvSpPr txBox="1"/>
          <p:nvPr/>
        </p:nvSpPr>
        <p:spPr>
          <a:xfrm>
            <a:off x="4013298" y="7208916"/>
            <a:ext cx="3142951" cy="307777"/>
          </a:xfrm>
          <a:prstGeom prst="rect">
            <a:avLst/>
          </a:prstGeom>
          <a:noFill/>
        </p:spPr>
        <p:txBody>
          <a:bodyPr wrap="square" rtlCol="0">
            <a:spAutoFit/>
          </a:bodyPr>
          <a:lstStyle/>
          <a:p>
            <a:pPr algn="ctr" defTabSz="914400">
              <a:buClr>
                <a:srgbClr val="000000"/>
              </a:buClr>
              <a:buFont typeface="Arial"/>
              <a:buNone/>
            </a:pPr>
            <a:r>
              <a:rPr lang="zh-TW" altLang="en-US" sz="1400" kern="0" dirty="0">
                <a:latin typeface="微軟正黑體" panose="020B0604030504040204" pitchFamily="34" charset="-120"/>
                <a:ea typeface="微軟正黑體" panose="020B0604030504040204" pitchFamily="34" charset="-120"/>
                <a:cs typeface="Arial"/>
                <a:sym typeface="Arial"/>
              </a:rPr>
              <a:t>▲魚路古道沿途風景</a:t>
            </a:r>
          </a:p>
        </p:txBody>
      </p:sp>
      <p:sp>
        <p:nvSpPr>
          <p:cNvPr id="37" name="文字方塊 36">
            <a:extLst>
              <a:ext uri="{FF2B5EF4-FFF2-40B4-BE49-F238E27FC236}">
                <a16:creationId xmlns:a16="http://schemas.microsoft.com/office/drawing/2014/main" id="{3FA2D049-D467-08B4-D829-9042C5738932}"/>
              </a:ext>
            </a:extLst>
          </p:cNvPr>
          <p:cNvSpPr txBox="1"/>
          <p:nvPr/>
        </p:nvSpPr>
        <p:spPr>
          <a:xfrm>
            <a:off x="4297195" y="9373396"/>
            <a:ext cx="3614734" cy="276999"/>
          </a:xfrm>
          <a:prstGeom prst="rect">
            <a:avLst/>
          </a:prstGeom>
          <a:noFill/>
        </p:spPr>
        <p:txBody>
          <a:bodyPr wrap="square" rtlCol="0">
            <a:spAutoFit/>
          </a:bodyPr>
          <a:lstStyle/>
          <a:p>
            <a:pPr algn="ctr" defTabSz="914400">
              <a:buClr>
                <a:srgbClr val="000000"/>
              </a:buClr>
              <a:buFont typeface="Arial"/>
              <a:buNone/>
            </a:pPr>
            <a:r>
              <a:rPr lang="en-US" altLang="zh-TW" sz="1200" kern="0" dirty="0">
                <a:solidFill>
                  <a:srgbClr val="000000"/>
                </a:solidFill>
                <a:latin typeface="+mj-ea"/>
                <a:ea typeface="+mj-ea"/>
                <a:cs typeface="Arial"/>
                <a:sym typeface="Arial"/>
              </a:rPr>
              <a:t>(</a:t>
            </a:r>
            <a:r>
              <a:rPr lang="zh-TW" altLang="en-US" sz="1200" kern="0" dirty="0">
                <a:solidFill>
                  <a:srgbClr val="000000"/>
                </a:solidFill>
                <a:latin typeface="+mj-ea"/>
                <a:ea typeface="+mj-ea"/>
                <a:cs typeface="Arial"/>
                <a:sym typeface="Arial"/>
              </a:rPr>
              <a:t>照片來源</a:t>
            </a:r>
            <a:r>
              <a:rPr lang="en-US" altLang="zh-TW" sz="1200" kern="0" dirty="0">
                <a:solidFill>
                  <a:srgbClr val="000000"/>
                </a:solidFill>
                <a:latin typeface="+mj-ea"/>
                <a:ea typeface="+mj-ea"/>
                <a:cs typeface="Arial"/>
                <a:sym typeface="Arial"/>
              </a:rPr>
              <a:t>:</a:t>
            </a:r>
            <a:r>
              <a:rPr lang="zh-TW" altLang="en-US" sz="1200" kern="0" dirty="0">
                <a:latin typeface="+mj-ea"/>
                <a:ea typeface="+mj-ea"/>
                <a:cs typeface="Arial"/>
                <a:sym typeface="Arial"/>
              </a:rPr>
              <a:t>朱耀光技師 拍攝</a:t>
            </a:r>
            <a:r>
              <a:rPr lang="en-US" altLang="zh-TW" sz="1200" kern="0" dirty="0">
                <a:solidFill>
                  <a:srgbClr val="000000"/>
                </a:solidFill>
                <a:latin typeface="+mj-ea"/>
                <a:ea typeface="+mj-ea"/>
                <a:cs typeface="Arial"/>
                <a:sym typeface="Arial"/>
              </a:rPr>
              <a:t>)</a:t>
            </a:r>
            <a:endParaRPr lang="zh-TW" altLang="en-US" sz="1200" kern="0" dirty="0">
              <a:solidFill>
                <a:srgbClr val="000000"/>
              </a:solidFill>
              <a:latin typeface="+mj-ea"/>
              <a:ea typeface="+mj-ea"/>
              <a:cs typeface="Arial"/>
              <a:sym typeface="Arial"/>
            </a:endParaRPr>
          </a:p>
        </p:txBody>
      </p:sp>
      <p:grpSp>
        <p:nvGrpSpPr>
          <p:cNvPr id="24" name="Google Shape;11492;p84">
            <a:extLst>
              <a:ext uri="{FF2B5EF4-FFF2-40B4-BE49-F238E27FC236}">
                <a16:creationId xmlns:a16="http://schemas.microsoft.com/office/drawing/2014/main" id="{D9B5F323-53A9-885D-3C00-2F9E1A580BF2}"/>
              </a:ext>
            </a:extLst>
          </p:cNvPr>
          <p:cNvGrpSpPr/>
          <p:nvPr/>
        </p:nvGrpSpPr>
        <p:grpSpPr>
          <a:xfrm>
            <a:off x="0" y="10478627"/>
            <a:ext cx="2162315" cy="62982"/>
            <a:chOff x="4411970" y="2962952"/>
            <a:chExt cx="706544" cy="104212"/>
          </a:xfrm>
          <a:solidFill>
            <a:schemeClr val="accent1">
              <a:lumMod val="20000"/>
              <a:lumOff val="80000"/>
            </a:schemeClr>
          </a:solidFill>
        </p:grpSpPr>
        <p:sp>
          <p:nvSpPr>
            <p:cNvPr id="26" name="Google Shape;11493;p84">
              <a:extLst>
                <a:ext uri="{FF2B5EF4-FFF2-40B4-BE49-F238E27FC236}">
                  <a16:creationId xmlns:a16="http://schemas.microsoft.com/office/drawing/2014/main" id="{8E4C4C4C-80C1-AB85-7305-FC2B8CCB4CAE}"/>
                </a:ext>
              </a:extLst>
            </p:cNvPr>
            <p:cNvSpPr/>
            <p:nvPr/>
          </p:nvSpPr>
          <p:spPr>
            <a:xfrm>
              <a:off x="4583864" y="2962952"/>
              <a:ext cx="534651" cy="104077"/>
            </a:xfrm>
            <a:custGeom>
              <a:avLst/>
              <a:gdLst/>
              <a:ahLst/>
              <a:cxnLst/>
              <a:rect l="l" t="t" r="r" b="b"/>
              <a:pathLst>
                <a:path w="11841" h="2305" extrusionOk="0">
                  <a:moveTo>
                    <a:pt x="1155" y="0"/>
                  </a:moveTo>
                  <a:lnTo>
                    <a:pt x="0" y="2304"/>
                  </a:lnTo>
                  <a:lnTo>
                    <a:pt x="11410" y="2304"/>
                  </a:lnTo>
                  <a:lnTo>
                    <a:pt x="11840" y="1153"/>
                  </a:lnTo>
                  <a:lnTo>
                    <a:pt x="11410" y="0"/>
                  </a:lnTo>
                  <a:close/>
                </a:path>
              </a:pathLst>
            </a:custGeom>
            <a:grpFill/>
            <a:ln>
              <a:noFill/>
            </a:ln>
          </p:spPr>
          <p:txBody>
            <a:bodyPr spcFirstLastPara="1" wrap="square" lIns="75600" tIns="75600" rIns="75600" bIns="75600" anchor="ctr" anchorCtr="0">
              <a:noAutofit/>
            </a:bodyPr>
            <a:lstStyle/>
            <a:p>
              <a:endParaRPr sz="1158"/>
            </a:p>
          </p:txBody>
        </p:sp>
        <p:sp>
          <p:nvSpPr>
            <p:cNvPr id="27" name="Google Shape;11494;p84">
              <a:extLst>
                <a:ext uri="{FF2B5EF4-FFF2-40B4-BE49-F238E27FC236}">
                  <a16:creationId xmlns:a16="http://schemas.microsoft.com/office/drawing/2014/main" id="{3DF5A387-51AB-B967-59E4-D6512DCA852A}"/>
                </a:ext>
              </a:extLst>
            </p:cNvPr>
            <p:cNvSpPr/>
            <p:nvPr/>
          </p:nvSpPr>
          <p:spPr>
            <a:xfrm>
              <a:off x="4411970" y="2963088"/>
              <a:ext cx="124124" cy="104077"/>
            </a:xfrm>
            <a:custGeom>
              <a:avLst/>
              <a:gdLst/>
              <a:ahLst/>
              <a:cxnLst/>
              <a:rect l="l" t="t" r="r" b="b"/>
              <a:pathLst>
                <a:path w="2749" h="2305" extrusionOk="0">
                  <a:moveTo>
                    <a:pt x="2749" y="0"/>
                  </a:moveTo>
                  <a:lnTo>
                    <a:pt x="177" y="2"/>
                  </a:lnTo>
                  <a:cubicBezTo>
                    <a:pt x="79" y="2"/>
                    <a:pt x="1" y="79"/>
                    <a:pt x="1" y="176"/>
                  </a:cubicBezTo>
                  <a:lnTo>
                    <a:pt x="1" y="2130"/>
                  </a:lnTo>
                  <a:cubicBezTo>
                    <a:pt x="1" y="2226"/>
                    <a:pt x="79" y="2305"/>
                    <a:pt x="177" y="2305"/>
                  </a:cubicBezTo>
                  <a:lnTo>
                    <a:pt x="1522" y="2305"/>
                  </a:lnTo>
                  <a:lnTo>
                    <a:pt x="2749" y="0"/>
                  </a:lnTo>
                  <a:close/>
                </a:path>
              </a:pathLst>
            </a:custGeom>
            <a:grpFill/>
            <a:ln>
              <a:noFill/>
            </a:ln>
          </p:spPr>
          <p:txBody>
            <a:bodyPr spcFirstLastPara="1" wrap="square" lIns="75600" tIns="75600" rIns="75600" bIns="75600" anchor="ctr" anchorCtr="0">
              <a:noAutofit/>
            </a:bodyPr>
            <a:lstStyle/>
            <a:p>
              <a:endParaRPr sz="1158"/>
            </a:p>
          </p:txBody>
        </p:sp>
        <p:sp>
          <p:nvSpPr>
            <p:cNvPr id="28" name="Google Shape;11495;p84">
              <a:extLst>
                <a:ext uri="{FF2B5EF4-FFF2-40B4-BE49-F238E27FC236}">
                  <a16:creationId xmlns:a16="http://schemas.microsoft.com/office/drawing/2014/main" id="{B04F24B5-0282-03C2-AC3E-7F61FD70FC28}"/>
                </a:ext>
              </a:extLst>
            </p:cNvPr>
            <p:cNvSpPr/>
            <p:nvPr/>
          </p:nvSpPr>
          <p:spPr>
            <a:xfrm>
              <a:off x="4496946" y="2963133"/>
              <a:ext cx="79920" cy="104031"/>
            </a:xfrm>
            <a:custGeom>
              <a:avLst/>
              <a:gdLst/>
              <a:ahLst/>
              <a:cxnLst/>
              <a:rect l="l" t="t" r="r" b="b"/>
              <a:pathLst>
                <a:path w="1770" h="2304" extrusionOk="0">
                  <a:moveTo>
                    <a:pt x="1227" y="1"/>
                  </a:moveTo>
                  <a:lnTo>
                    <a:pt x="0" y="2304"/>
                  </a:lnTo>
                  <a:lnTo>
                    <a:pt x="542" y="2304"/>
                  </a:lnTo>
                  <a:lnTo>
                    <a:pt x="1770" y="1"/>
                  </a:lnTo>
                  <a:close/>
                </a:path>
              </a:pathLst>
            </a:custGeom>
            <a:grpFill/>
            <a:ln>
              <a:noFill/>
            </a:ln>
          </p:spPr>
          <p:txBody>
            <a:bodyPr spcFirstLastPara="1" wrap="square" lIns="75600" tIns="75600" rIns="75600" bIns="75600" anchor="ctr" anchorCtr="0">
              <a:noAutofit/>
            </a:bodyPr>
            <a:lstStyle/>
            <a:p>
              <a:endParaRPr sz="1158"/>
            </a:p>
          </p:txBody>
        </p:sp>
        <p:sp>
          <p:nvSpPr>
            <p:cNvPr id="29" name="Google Shape;11496;p84">
              <a:extLst>
                <a:ext uri="{FF2B5EF4-FFF2-40B4-BE49-F238E27FC236}">
                  <a16:creationId xmlns:a16="http://schemas.microsoft.com/office/drawing/2014/main" id="{1D3EA4B5-7256-80A7-8826-4A96B8C55BD1}"/>
                </a:ext>
              </a:extLst>
            </p:cNvPr>
            <p:cNvSpPr/>
            <p:nvPr/>
          </p:nvSpPr>
          <p:spPr>
            <a:xfrm>
              <a:off x="4537628" y="2963133"/>
              <a:ext cx="79965" cy="104031"/>
            </a:xfrm>
            <a:custGeom>
              <a:avLst/>
              <a:gdLst/>
              <a:ahLst/>
              <a:cxnLst/>
              <a:rect l="l" t="t" r="r" b="b"/>
              <a:pathLst>
                <a:path w="1771" h="2304" extrusionOk="0">
                  <a:moveTo>
                    <a:pt x="1229" y="1"/>
                  </a:moveTo>
                  <a:lnTo>
                    <a:pt x="1" y="2304"/>
                  </a:lnTo>
                  <a:lnTo>
                    <a:pt x="544" y="2304"/>
                  </a:lnTo>
                  <a:lnTo>
                    <a:pt x="1770" y="1"/>
                  </a:lnTo>
                  <a:close/>
                </a:path>
              </a:pathLst>
            </a:custGeom>
            <a:grpFill/>
            <a:ln>
              <a:noFill/>
            </a:ln>
          </p:spPr>
          <p:txBody>
            <a:bodyPr spcFirstLastPara="1" wrap="square" lIns="75600" tIns="75600" rIns="75600" bIns="75600" anchor="ctr" anchorCtr="0">
              <a:noAutofit/>
            </a:bodyPr>
            <a:lstStyle/>
            <a:p>
              <a:endParaRPr sz="1158"/>
            </a:p>
          </p:txBody>
        </p:sp>
      </p:grpSp>
      <p:sp>
        <p:nvSpPr>
          <p:cNvPr id="3" name="文字方塊 2">
            <a:extLst>
              <a:ext uri="{FF2B5EF4-FFF2-40B4-BE49-F238E27FC236}">
                <a16:creationId xmlns:a16="http://schemas.microsoft.com/office/drawing/2014/main" id="{4836C1E1-8534-AC59-266C-0775CEF6834D}"/>
              </a:ext>
            </a:extLst>
          </p:cNvPr>
          <p:cNvSpPr txBox="1"/>
          <p:nvPr/>
        </p:nvSpPr>
        <p:spPr>
          <a:xfrm>
            <a:off x="0" y="10182138"/>
            <a:ext cx="2608369" cy="276999"/>
          </a:xfrm>
          <a:prstGeom prst="rect">
            <a:avLst/>
          </a:prstGeom>
          <a:noFill/>
        </p:spPr>
        <p:txBody>
          <a:bodyPr wrap="square" rtlCol="0">
            <a:spAutoFit/>
          </a:bodyPr>
          <a:lstStyle/>
          <a:p>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水保技師電子報 月刊 第</a:t>
            </a:r>
            <a:r>
              <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rPr>
              <a:t>54</a:t>
            </a:r>
            <a:r>
              <a:rPr lang="zh-TW" altLang="en-US" sz="1200" dirty="0">
                <a:solidFill>
                  <a:schemeClr val="accent1">
                    <a:lumMod val="50000"/>
                  </a:schemeClr>
                </a:solidFill>
                <a:latin typeface="Noto Sans CJK TC Light" panose="020B0300000000000000" pitchFamily="34" charset="-120"/>
                <a:ea typeface="Noto Sans CJK TC Light" panose="020B0300000000000000" pitchFamily="34" charset="-120"/>
              </a:rPr>
              <a:t>期</a:t>
            </a:r>
            <a:endParaRPr lang="en-US" altLang="zh-TW" sz="1200" dirty="0">
              <a:solidFill>
                <a:schemeClr val="accent1">
                  <a:lumMod val="50000"/>
                </a:schemeClr>
              </a:solidFill>
              <a:latin typeface="Noto Sans CJK TC Light" panose="020B0300000000000000" pitchFamily="34" charset="-120"/>
              <a:ea typeface="Noto Sans CJK TC Light" panose="020B0300000000000000" pitchFamily="34" charset="-120"/>
            </a:endParaRPr>
          </a:p>
        </p:txBody>
      </p:sp>
      <p:pic>
        <p:nvPicPr>
          <p:cNvPr id="4" name="Picture 16">
            <a:extLst>
              <a:ext uri="{FF2B5EF4-FFF2-40B4-BE49-F238E27FC236}">
                <a16:creationId xmlns:a16="http://schemas.microsoft.com/office/drawing/2014/main" id="{C7FFC650-65E2-C282-19C8-BD0962F2FA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4634" y="2905060"/>
            <a:ext cx="3161030" cy="4213860"/>
          </a:xfrm>
          <a:prstGeom prst="rect">
            <a:avLst/>
          </a:prstGeom>
        </p:spPr>
      </p:pic>
      <p:pic>
        <p:nvPicPr>
          <p:cNvPr id="5" name="Picture 5">
            <a:extLst>
              <a:ext uri="{FF2B5EF4-FFF2-40B4-BE49-F238E27FC236}">
                <a16:creationId xmlns:a16="http://schemas.microsoft.com/office/drawing/2014/main" id="{99985570-D200-F503-FC06-6D7B978F38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390" y="2871244"/>
            <a:ext cx="3161030" cy="4213692"/>
          </a:xfrm>
          <a:prstGeom prst="rect">
            <a:avLst/>
          </a:prstGeom>
        </p:spPr>
      </p:pic>
    </p:spTree>
    <p:extLst>
      <p:ext uri="{BB962C8B-B14F-4D97-AF65-F5344CB8AC3E}">
        <p14:creationId xmlns:p14="http://schemas.microsoft.com/office/powerpoint/2010/main" val="57604654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流線">
  <a:themeElements>
    <a:clrScheme name="流線">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流線">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流線">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夏至">
  <a:themeElements>
    <a:clrScheme name="中庸">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夏至">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夏至">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流線">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Solstice</Template>
  <TotalTime>13972</TotalTime>
  <Words>7371</Words>
  <Application>Microsoft Office PowerPoint</Application>
  <PresentationFormat>自訂</PresentationFormat>
  <Paragraphs>529</Paragraphs>
  <Slides>28</Slides>
  <Notes>28</Notes>
  <HiddenSlides>0</HiddenSlides>
  <MMClips>0</MMClips>
  <ScaleCrop>false</ScaleCrop>
  <HeadingPairs>
    <vt:vector size="6" baseType="variant">
      <vt:variant>
        <vt:lpstr>使用字型</vt:lpstr>
      </vt:variant>
      <vt:variant>
        <vt:i4>10</vt:i4>
      </vt:variant>
      <vt:variant>
        <vt:lpstr>佈景主題</vt:lpstr>
      </vt:variant>
      <vt:variant>
        <vt:i4>2</vt:i4>
      </vt:variant>
      <vt:variant>
        <vt:lpstr>投影片標題</vt:lpstr>
      </vt:variant>
      <vt:variant>
        <vt:i4>28</vt:i4>
      </vt:variant>
    </vt:vector>
  </HeadingPairs>
  <TitlesOfParts>
    <vt:vector size="40" baseType="lpstr">
      <vt:lpstr>Anek Devanagari SemiBold</vt:lpstr>
      <vt:lpstr>Noto Sans CJK TC Light</vt:lpstr>
      <vt:lpstr>微軟正黑體</vt:lpstr>
      <vt:lpstr>標楷體</vt:lpstr>
      <vt:lpstr>Arial</vt:lpstr>
      <vt:lpstr>Calibri</vt:lpstr>
      <vt:lpstr>Constantia</vt:lpstr>
      <vt:lpstr>Gill Sans MT</vt:lpstr>
      <vt:lpstr>Verdana</vt:lpstr>
      <vt:lpstr>Wingdings 2</vt:lpstr>
      <vt:lpstr>流線</vt:lpstr>
      <vt:lpstr>夏至</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Hsu</dc:creator>
  <cp:lastModifiedBy>公會 水保</cp:lastModifiedBy>
  <cp:revision>973</cp:revision>
  <cp:lastPrinted>2022-12-29T22:35:33Z</cp:lastPrinted>
  <dcterms:created xsi:type="dcterms:W3CDTF">2018-10-12T07:37:40Z</dcterms:created>
  <dcterms:modified xsi:type="dcterms:W3CDTF">2023-05-25T05:35:28Z</dcterms:modified>
</cp:coreProperties>
</file>